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57" r:id="rId3"/>
    <p:sldId id="360" r:id="rId4"/>
    <p:sldId id="384" r:id="rId5"/>
    <p:sldId id="359" r:id="rId6"/>
    <p:sldId id="385" r:id="rId7"/>
    <p:sldId id="344" r:id="rId8"/>
    <p:sldId id="387" r:id="rId9"/>
    <p:sldId id="388" r:id="rId10"/>
    <p:sldId id="372" r:id="rId11"/>
    <p:sldId id="377" r:id="rId12"/>
    <p:sldId id="375" r:id="rId13"/>
    <p:sldId id="389" r:id="rId14"/>
    <p:sldId id="376" r:id="rId15"/>
    <p:sldId id="378" r:id="rId16"/>
    <p:sldId id="386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FF"/>
    <a:srgbClr val="FF9900"/>
    <a:srgbClr val="4BC0B2"/>
    <a:srgbClr val="4BC0C6"/>
    <a:srgbClr val="0099CC"/>
    <a:srgbClr val="00D000"/>
    <a:srgbClr val="0000FF"/>
    <a:srgbClr val="4F81BD"/>
    <a:srgbClr val="00FF00"/>
    <a:srgbClr val="E9ED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0" autoAdjust="0"/>
    <p:restoredTop sz="94660"/>
  </p:normalViewPr>
  <p:slideViewPr>
    <p:cSldViewPr>
      <p:cViewPr>
        <p:scale>
          <a:sx n="100" d="100"/>
          <a:sy n="100" d="100"/>
        </p:scale>
        <p:origin x="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Deterministic Algorithms for </a:t>
            </a:r>
            <a:r>
              <a:rPr lang="en-US" dirty="0" err="1" smtClean="0"/>
              <a:t>Submodular</a:t>
            </a:r>
            <a:r>
              <a:rPr lang="en-US" dirty="0" smtClean="0"/>
              <a:t> Maximization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7560840" cy="864096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3100" dirty="0" smtClean="0">
                <a:solidFill>
                  <a:schemeClr val="tx1"/>
                </a:solidFill>
              </a:rPr>
              <a:t>The Open University of Israel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20080" y="5559623"/>
            <a:ext cx="5292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Joint work with Niv Buchbinder.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7092280" y="275914"/>
            <a:ext cx="1872208" cy="1208870"/>
            <a:chOff x="7092280" y="275914"/>
            <a:chExt cx="1872208" cy="1208870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92280" y="275914"/>
              <a:ext cx="1872208" cy="1208870"/>
            </a:xfrm>
            <a:prstGeom prst="rect">
              <a:avLst/>
            </a:prstGeom>
            <a:noFill/>
          </p:spPr>
        </p:pic>
        <p:pic>
          <p:nvPicPr>
            <p:cNvPr id="185345" name="Picture 1" descr="C:\Users\Julia\AppData\Local\Microsoft\Windows\INetCache\IE\O17CPHQR\Two-red-dice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692696"/>
              <a:ext cx="920669" cy="64797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Derandomization</a:t>
            </a:r>
            <a:r>
              <a:rPr lang="en-US" sz="4000" dirty="0" smtClean="0"/>
              <a:t> – Naïve Attempt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83568" y="1556792"/>
            <a:ext cx="7920880" cy="12961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sz="2400" b="1" u="sng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Idea</a:t>
            </a:r>
            <a:endParaRPr lang="en-US" sz="2400" b="1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Explicitly store the distribution over the current state of the algorithm.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704348" y="404664"/>
            <a:ext cx="900100" cy="936104"/>
            <a:chOff x="7704348" y="404664"/>
            <a:chExt cx="900100" cy="936104"/>
          </a:xfrm>
        </p:grpSpPr>
        <p:grpSp>
          <p:nvGrpSpPr>
            <p:cNvPr id="18" name="Group 17"/>
            <p:cNvGrpSpPr/>
            <p:nvPr/>
          </p:nvGrpSpPr>
          <p:grpSpPr>
            <a:xfrm>
              <a:off x="7704348" y="404664"/>
              <a:ext cx="864096" cy="936104"/>
              <a:chOff x="4211960" y="4365104"/>
              <a:chExt cx="864096" cy="936104"/>
            </a:xfrm>
          </p:grpSpPr>
          <p:pic>
            <p:nvPicPr>
              <p:cNvPr id="225290" name="Picture 10" descr="C:\Users\Julia\AppData\Local\Microsoft\Windows\INetCache\IE\JDBY80EK\dice-303769_640[1]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11960" y="4365104"/>
                <a:ext cx="852733" cy="936104"/>
              </a:xfrm>
              <a:prstGeom prst="rect">
                <a:avLst/>
              </a:prstGeom>
              <a:noFill/>
            </p:spPr>
          </p:pic>
          <p:cxnSp>
            <p:nvCxnSpPr>
              <p:cNvPr id="16" name="Straight Connector 15"/>
              <p:cNvCxnSpPr/>
              <p:nvPr/>
            </p:nvCxnSpPr>
            <p:spPr>
              <a:xfrm>
                <a:off x="4211960" y="4365104"/>
                <a:ext cx="864096" cy="936104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V="1">
              <a:off x="7740352" y="404664"/>
              <a:ext cx="864096" cy="93610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Oval 20"/>
          <p:cNvSpPr/>
          <p:nvPr/>
        </p:nvSpPr>
        <p:spPr>
          <a:xfrm>
            <a:off x="3779912" y="321297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i="1" dirty="0" smtClean="0"/>
              <a:t>,</a:t>
            </a:r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rot="2697636">
            <a:off x="3492822" y="37899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8902364" flipH="1">
            <a:off x="5294639" y="3791599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411760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148064" y="4077072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/>
              <a:t>, 1 -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 rot="2697636">
            <a:off x="2124670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43608" y="4942785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3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18902364" flipH="1">
            <a:off x="6662791" y="4655695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516216" y="494116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baseline="-25000" dirty="0" smtClean="0"/>
              <a:t>6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29158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4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716016" y="5301208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-25000" dirty="0" smtClean="0">
                <a:sym typeface="Symbol"/>
              </a:rPr>
              <a:t>5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2" name="Down Arrow 31"/>
          <p:cNvSpPr/>
          <p:nvPr/>
        </p:nvSpPr>
        <p:spPr>
          <a:xfrm rot="20994599" flipH="1">
            <a:off x="3350423" y="4912413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 rot="649005">
            <a:off x="5366647" y="4910582"/>
            <a:ext cx="360040" cy="36004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 flipH="1">
            <a:off x="611560" y="3429000"/>
            <a:ext cx="3096344" cy="292608"/>
            <a:chOff x="4932040" y="1700808"/>
            <a:chExt cx="3096344" cy="360040"/>
          </a:xfrm>
        </p:grpSpPr>
        <p:cxnSp>
          <p:nvCxnSpPr>
            <p:cNvPr id="37" name="Straight Arrow Connector 36"/>
            <p:cNvCxnSpPr/>
            <p:nvPr/>
          </p:nvCxnSpPr>
          <p:spPr>
            <a:xfrm flipH="1" flipV="1">
              <a:off x="4932040" y="1878013"/>
              <a:ext cx="1163960" cy="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Rounded Rectangle 37"/>
            <p:cNvSpPr/>
            <p:nvPr/>
          </p:nvSpPr>
          <p:spPr>
            <a:xfrm>
              <a:off x="5868144" y="1700808"/>
              <a:ext cx="2160240" cy="3600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The initial state</a:t>
              </a:r>
              <a:endParaRPr lang="en-US" sz="2400" dirty="0"/>
            </a:p>
          </p:txBody>
        </p:sp>
      </p:grpSp>
      <p:sp>
        <p:nvSpPr>
          <p:cNvPr id="36" name="Cloud Callout 35"/>
          <p:cNvSpPr/>
          <p:nvPr/>
        </p:nvSpPr>
        <p:spPr>
          <a:xfrm>
            <a:off x="899592" y="3356992"/>
            <a:ext cx="7128792" cy="1872208"/>
          </a:xfrm>
          <a:prstGeom prst="cloudCallout">
            <a:avLst>
              <a:gd name="adj1" fmla="val -21266"/>
              <a:gd name="adj2" fmla="val -9094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The number of states can increase exponentially with the iterations.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uiExpand="1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33478" name="Picture 6" descr="C:\Users\User\AppData\Local\Microsoft\Windows\INetCache\IE\1771SIG9\think_smiley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479" y="332657"/>
            <a:ext cx="773937" cy="1224136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3758184" y="1484784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endParaRPr lang="en-US" sz="20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1691680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1</a:t>
            </a:r>
            <a:endParaRPr lang="en-US" sz="2000" dirty="0"/>
          </a:p>
        </p:txBody>
      </p:sp>
      <p:sp>
        <p:nvSpPr>
          <p:cNvPr id="13" name="Down Arrow 12"/>
          <p:cNvSpPr/>
          <p:nvPr/>
        </p:nvSpPr>
        <p:spPr>
          <a:xfrm rot="19298819" flipH="1">
            <a:off x="5624807" y="1981909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868144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2852936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611560" y="4509120"/>
            <a:ext cx="7920880" cy="19442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The state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 gets to the distribution of the next iteration only if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p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, </a:t>
            </a:r>
            <a:r>
              <a:rPr lang="en-US" sz="2400" i="1" dirty="0" smtClean="0">
                <a:ea typeface="Cambria Math" pitchFamily="18" charset="0"/>
                <a:cs typeface="Arial" pitchFamily="34" charset="0"/>
                <a:sym typeface="Symbol"/>
              </a:rPr>
              <a:t>S</a:t>
            </a:r>
            <a:r>
              <a:rPr lang="en-US" sz="2400" i="1" baseline="-25000" dirty="0" smtClean="0">
                <a:ea typeface="Cambria Math" pitchFamily="18" charset="0"/>
                <a:cs typeface="Arial" pitchFamily="34" charset="0"/>
                <a:sym typeface="Symbol"/>
              </a:rPr>
              <a:t>i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) &gt; 0.</a:t>
            </a:r>
            <a:endParaRPr lang="en-US" sz="2400" baseline="-25000" dirty="0" smtClean="0">
              <a:ea typeface="Cambria Math" pitchFamily="18" charset="0"/>
              <a:cs typeface="Arial" pitchFamily="34" charset="0"/>
              <a:sym typeface="Symbol"/>
            </a:endParaRPr>
          </a:p>
          <a:p>
            <a:pPr marL="236538" indent="-236538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We want probabilities that:</a:t>
            </a: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obey the constraints.</a:t>
            </a:r>
          </a:p>
          <a:p>
            <a:pPr marL="693738" lvl="1" indent="-236538">
              <a:buFont typeface="Wingdings" pitchFamily="2" charset="2"/>
              <a:buChar char="§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are mostly zeros.</a:t>
            </a:r>
          </a:p>
        </p:txBody>
      </p:sp>
      <p:sp>
        <p:nvSpPr>
          <p:cNvPr id="17" name="Oval 16"/>
          <p:cNvSpPr/>
          <p:nvPr/>
        </p:nvSpPr>
        <p:spPr>
          <a:xfrm>
            <a:off x="3779912" y="3573016"/>
            <a:ext cx="1584176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/>
              <a:t>S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sp>
        <p:nvSpPr>
          <p:cNvPr id="23" name="Down Arrow 22"/>
          <p:cNvSpPr/>
          <p:nvPr/>
        </p:nvSpPr>
        <p:spPr>
          <a:xfrm>
            <a:off x="4355976" y="2348880"/>
            <a:ext cx="360040" cy="122413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94199" y="284364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2843644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i="1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2301181">
            <a:off x="3126565" y="1981908"/>
            <a:ext cx="360040" cy="176687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 to the Rescue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83568" y="1340768"/>
            <a:ext cx="792088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The analysis of the algorithm works when:</a:t>
            </a: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685800" indent="-685800"/>
            <a:endParaRPr lang="en-US" sz="12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/>
            <a:r>
              <a:rPr lang="en-US" sz="2400" b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	(</a:t>
            </a:r>
            <a:r>
              <a:rPr lang="en-US" sz="2400" b="1" i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D</a:t>
            </a: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  is the current distribution).</a:t>
            </a:r>
            <a:endParaRPr lang="en-US" sz="2400" b="1" dirty="0" smtClean="0">
              <a:latin typeface="Harrington" pitchFamily="82" charset="0"/>
              <a:ea typeface="Cambria Math" pitchFamily="18" charset="0"/>
              <a:cs typeface="Arial" pitchFamily="34" charset="0"/>
              <a:sym typeface="Symbol"/>
            </a:endParaRPr>
          </a:p>
        </p:txBody>
      </p:sp>
      <p:pic>
        <p:nvPicPr>
          <p:cNvPr id="232454" name="Picture 6" descr="C:\Users\Julia\AppData\Local\Microsoft\Windows\INetCache\IE\O17CPHQR\lifesaver-309471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332656"/>
            <a:ext cx="1080120" cy="108012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 bwMode="auto">
          <a:xfrm>
            <a:off x="683568" y="4005064"/>
            <a:ext cx="7920880" cy="25202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Often it is enough for the constraints to hold in expectation over </a:t>
            </a:r>
            <a:r>
              <a:rPr lang="en-US" sz="2400" b="1" i="1" dirty="0" smtClean="0">
                <a:latin typeface="Harrington" pitchFamily="82" charset="0"/>
                <a:ea typeface="Cambria Math" pitchFamily="18" charset="0"/>
                <a:cs typeface="Arial" pitchFamily="34" charset="0"/>
                <a:sym typeface="Symbol"/>
              </a:rPr>
              <a:t>D.</a:t>
            </a: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 algn="just">
              <a:spcBef>
                <a:spcPts val="600"/>
              </a:spcBef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  <a:cs typeface="Arial" pitchFamily="34" charset="0"/>
                <a:sym typeface="Symbol"/>
              </a:rPr>
              <a:t>	</a:t>
            </a:r>
          </a:p>
          <a:p>
            <a:pPr marL="228600" indent="-228600" algn="just">
              <a:spcBef>
                <a:spcPts val="600"/>
              </a:spcBef>
            </a:pPr>
            <a:endParaRPr lang="en-US" sz="2400" dirty="0" smtClean="0">
              <a:latin typeface="Cambria Math" pitchFamily="18" charset="0"/>
              <a:ea typeface="Cambria Math" pitchFamily="18" charset="0"/>
              <a:cs typeface="Arial" pitchFamily="34" charset="0"/>
              <a:sym typeface="Symbol"/>
            </a:endParaRPr>
          </a:p>
          <a:p>
            <a:pPr marL="228600" indent="-228600" algn="just">
              <a:spcBef>
                <a:spcPts val="600"/>
              </a:spcBef>
            </a:pPr>
            <a:r>
              <a:rPr lang="en-US" sz="2400" dirty="0" smtClean="0">
                <a:latin typeface="Cambria Math" pitchFamily="18" charset="0"/>
                <a:ea typeface="Cambria Math" pitchFamily="18" charset="0"/>
                <a:cs typeface="Arial" pitchFamily="34" charset="0"/>
                <a:sym typeface="Symbol"/>
              </a:rPr>
              <a:t>		</a:t>
            </a:r>
            <a:endParaRPr lang="en-US" sz="2400" dirty="0" smtClean="0">
              <a:ea typeface="Cambria Math" pitchFamily="18" charset="0"/>
              <a:cs typeface="Arial" pitchFamily="34" charset="0"/>
              <a:sym typeface="Symbo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4941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111771" y="1844824"/>
            <a:ext cx="7204645" cy="1512168"/>
            <a:chOff x="683568" y="2060848"/>
            <a:chExt cx="7204645" cy="1512168"/>
          </a:xfrm>
        </p:grpSpPr>
        <p:sp>
          <p:nvSpPr>
            <p:cNvPr id="16" name="Rounded Rectangle 15"/>
            <p:cNvSpPr/>
            <p:nvPr/>
          </p:nvSpPr>
          <p:spPr>
            <a:xfrm>
              <a:off x="683568" y="2060848"/>
              <a:ext cx="6984776" cy="1512168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28600" indent="-228600" algn="just"/>
              <a:endParaRPr lang="en-US" sz="2400" dirty="0"/>
            </a:p>
          </p:txBody>
        </p:sp>
        <p:graphicFrame>
          <p:nvGraphicFramePr>
            <p:cNvPr id="250881" name="Object 1"/>
            <p:cNvGraphicFramePr>
              <a:graphicFrameLocks noChangeAspect="1"/>
            </p:cNvGraphicFramePr>
            <p:nvPr/>
          </p:nvGraphicFramePr>
          <p:xfrm>
            <a:off x="903437" y="2116666"/>
            <a:ext cx="6984776" cy="1384342"/>
          </p:xfrm>
          <a:graphic>
            <a:graphicData uri="http://schemas.openxmlformats.org/presentationml/2006/ole">
              <p:oleObj spid="_x0000_s250881" name="Equation" r:id="rId4" imgW="3530520" imgH="698400" progId="Equation.3">
                <p:embed/>
              </p:oleObj>
            </a:graphicData>
          </a:graphic>
        </p:graphicFrame>
      </p:grpSp>
      <p:grpSp>
        <p:nvGrpSpPr>
          <p:cNvPr id="31" name="Group 30"/>
          <p:cNvGrpSpPr/>
          <p:nvPr/>
        </p:nvGrpSpPr>
        <p:grpSpPr>
          <a:xfrm>
            <a:off x="1116682" y="4724400"/>
            <a:ext cx="7340675" cy="1723007"/>
            <a:chOff x="1116682" y="4724400"/>
            <a:chExt cx="7340675" cy="1723007"/>
          </a:xfrm>
        </p:grpSpPr>
        <p:sp>
          <p:nvSpPr>
            <p:cNvPr id="26" name="TextBox 25"/>
            <p:cNvSpPr txBox="1"/>
            <p:nvPr/>
          </p:nvSpPr>
          <p:spPr>
            <a:xfrm>
              <a:off x="1234440" y="5066600"/>
              <a:ext cx="360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𝔼</a:t>
              </a:r>
              <a:endParaRPr lang="en-US" sz="2400" dirty="0" smtClean="0"/>
            </a:p>
            <a:p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116682" y="4724400"/>
              <a:ext cx="7340675" cy="1723007"/>
              <a:chOff x="1116682" y="4724400"/>
              <a:chExt cx="7340675" cy="1723007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116682" y="4724400"/>
                <a:ext cx="7340675" cy="1723007"/>
                <a:chOff x="1116682" y="5090369"/>
                <a:chExt cx="7340675" cy="1723007"/>
              </a:xfrm>
            </p:grpSpPr>
            <p:sp>
              <p:nvSpPr>
                <p:cNvPr id="23" name="Rounded Rectangle 22"/>
                <p:cNvSpPr/>
                <p:nvPr/>
              </p:nvSpPr>
              <p:spPr>
                <a:xfrm>
                  <a:off x="1116682" y="5301208"/>
                  <a:ext cx="7199733" cy="151216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just"/>
                  <a:endParaRPr lang="en-US" sz="2400" dirty="0"/>
                </a:p>
              </p:txBody>
            </p:sp>
            <p:graphicFrame>
              <p:nvGraphicFramePr>
                <p:cNvPr id="24" name="Object 1"/>
                <p:cNvGraphicFramePr>
                  <a:graphicFrameLocks noChangeAspect="1"/>
                </p:cNvGraphicFramePr>
                <p:nvPr/>
              </p:nvGraphicFramePr>
              <p:xfrm>
                <a:off x="1259632" y="5090369"/>
                <a:ext cx="7197725" cy="1566863"/>
              </p:xfrm>
              <a:graphic>
                <a:graphicData uri="http://schemas.openxmlformats.org/presentationml/2006/ole">
                  <p:oleObj spid="_x0000_s250884" name="Equation" r:id="rId5" imgW="3733560" imgH="914400" progId="Equation.3">
                    <p:embed/>
                  </p:oleObj>
                </a:graphicData>
              </a:graphic>
            </p:graphicFrame>
          </p:grpSp>
          <p:sp>
            <p:nvSpPr>
              <p:cNvPr id="28" name="TextBox 27"/>
              <p:cNvSpPr txBox="1"/>
              <p:nvPr/>
            </p:nvSpPr>
            <p:spPr>
              <a:xfrm>
                <a:off x="5220072" y="5066600"/>
                <a:ext cx="3600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𝔼</a:t>
                </a:r>
                <a:endParaRPr lang="en-US" sz="2400" dirty="0" smtClean="0"/>
              </a:p>
              <a:p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1" grpId="1" uiExpand="1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Expectation to the Rescue (cont.)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6" descr="C:\Users\Julia\AppData\Local\Microsoft\Windows\INetCache\IE\O17CPHQR\lifesaver-309471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332656"/>
            <a:ext cx="1080120" cy="108012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 bwMode="auto">
          <a:xfrm>
            <a:off x="611560" y="1700808"/>
            <a:ext cx="7920880" cy="46085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236538" indent="-236538" algn="just"/>
            <a:r>
              <a:rPr lang="en-US" sz="2400" b="1" u="sng" dirty="0" smtClean="0">
                <a:ea typeface="Cambria Math" pitchFamily="18" charset="0"/>
                <a:cs typeface="Arial" pitchFamily="34" charset="0"/>
                <a:sym typeface="Symbol"/>
              </a:rPr>
              <a:t>Some Justifications</a:t>
            </a: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We now require the analysis to work only for the expected output set.</a:t>
            </a:r>
          </a:p>
          <a:p>
            <a:pPr marL="400050" indent="-400050" algn="just">
              <a:buFont typeface="Wingdings" pitchFamily="2" charset="2"/>
              <a:buChar char="q"/>
            </a:pP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 smtClean="0">
                <a:ea typeface="Cambria Math" pitchFamily="18" charset="0"/>
                <a:cs typeface="Arial" pitchFamily="34" charset="0"/>
                <a:sym typeface="Symbol"/>
              </a:rPr>
              <a:t>Can often follow from the linearity of the expectation.</a:t>
            </a:r>
          </a:p>
          <a:p>
            <a:pPr marL="400050" indent="-400050" algn="just">
              <a:buFont typeface="Wingdings" pitchFamily="2" charset="2"/>
              <a:buChar char="q"/>
            </a:pPr>
            <a:endParaRPr lang="en-US" sz="2400" dirty="0" smtClean="0">
              <a:ea typeface="Cambria Math" pitchFamily="18" charset="0"/>
              <a:cs typeface="Arial" pitchFamily="34" charset="0"/>
              <a:sym typeface="Symbol"/>
            </a:endParaRP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The new constraints are defined using multiple states (and their probabilities):</a:t>
            </a:r>
          </a:p>
          <a:p>
            <a:pPr marL="693738" lvl="1" indent="-236538" algn="just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Not natural/accessible for the randomized algorithm.</a:t>
            </a:r>
          </a:p>
          <a:p>
            <a:pPr marL="693738" lvl="1" indent="-236538" algn="just">
              <a:buFont typeface="Wingdings" pitchFamily="2" charset="2"/>
              <a:buChar char="q"/>
            </a:pPr>
            <a:endParaRPr lang="en-US" sz="2400" dirty="0" smtClean="0">
              <a:latin typeface="+mj-lt"/>
              <a:ea typeface="Cambria Math" pitchFamily="18" charset="0"/>
              <a:cs typeface="Arial" pitchFamily="34" charset="0"/>
              <a:sym typeface="Symbol"/>
            </a:endParaRPr>
          </a:p>
          <a:p>
            <a:pPr marL="400050" indent="-400050" algn="just">
              <a:buFont typeface="Wingdings" pitchFamily="2" charset="2"/>
              <a:buChar char="q"/>
            </a:pP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True for the two algorithms we </a:t>
            </a:r>
            <a:r>
              <a:rPr lang="en-US" sz="2400" dirty="0" err="1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derandomize</a:t>
            </a:r>
            <a:r>
              <a:rPr lang="en-US" sz="2400" dirty="0" smtClean="0">
                <a:latin typeface="+mj-lt"/>
                <a:ea typeface="Cambria Math" pitchFamily="18" charset="0"/>
                <a:cs typeface="Arial" pitchFamily="34" charset="0"/>
                <a:sym typeface="Symbol"/>
              </a:rPr>
              <a:t>.</a:t>
            </a:r>
          </a:p>
        </p:txBody>
      </p:sp>
      <p:pic>
        <p:nvPicPr>
          <p:cNvPr id="252930" name="Picture 2" descr="C:\Users\Julia\AppData\Local\Microsoft\Windows\INetCache\IE\O17CPHQR\1024px-Smiley_ico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445224"/>
            <a:ext cx="620688" cy="620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10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good solution</a:t>
            </a:r>
            <a:endParaRPr lang="en-US" dirty="0"/>
          </a:p>
        </p:txBody>
      </p:sp>
      <p:pic>
        <p:nvPicPr>
          <p:cNvPr id="5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3533" y="500042"/>
            <a:ext cx="1442923" cy="1027786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755576" y="1504677"/>
            <a:ext cx="4464496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 anchorCtr="0"/>
          <a:lstStyle/>
          <a:p>
            <a:r>
              <a:rPr lang="en-US" sz="2400" dirty="0" smtClean="0"/>
              <a:t>Has a solution (the probabilities used by the original algorithm).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52120" y="1792709"/>
            <a:ext cx="1656184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ctr"/>
            <a:r>
              <a:rPr lang="en-US" sz="2400" dirty="0" smtClean="0"/>
              <a:t>Bounded.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915816" y="2368773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Down Arrow 13"/>
          <p:cNvSpPr/>
          <p:nvPr/>
        </p:nvSpPr>
        <p:spPr>
          <a:xfrm>
            <a:off x="6012160" y="2368773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ounded Rectangle 14"/>
          <p:cNvSpPr/>
          <p:nvPr/>
        </p:nvSpPr>
        <p:spPr>
          <a:xfrm>
            <a:off x="539552" y="4941168"/>
            <a:ext cx="7632848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algn="just"/>
            <a:r>
              <a:rPr lang="en-US" sz="2400" dirty="0" smtClean="0"/>
              <a:t>A basic feasible solution contains at most one non-zero variable for every constraint: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dirty="0" smtClean="0"/>
              <a:t>One non-zero variable for every current state.</a:t>
            </a:r>
          </a:p>
          <a:p>
            <a:pPr marL="228600" indent="-228600" algn="just">
              <a:buFont typeface="Arial" pitchFamily="34" charset="0"/>
              <a:buChar char="•"/>
            </a:pPr>
            <a:r>
              <a:rPr lang="en-US" sz="2400" i="1" dirty="0" smtClean="0"/>
              <a:t>k</a:t>
            </a:r>
            <a:r>
              <a:rPr lang="en-US" sz="2400" dirty="0" smtClean="0"/>
              <a:t> additional non-zero variables.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283968" y="4437112"/>
            <a:ext cx="576064" cy="432048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5" name="Group 24"/>
          <p:cNvGrpSpPr/>
          <p:nvPr/>
        </p:nvGrpSpPr>
        <p:grpSpPr>
          <a:xfrm>
            <a:off x="1116682" y="2642097"/>
            <a:ext cx="7340675" cy="1723007"/>
            <a:chOff x="1116682" y="4724400"/>
            <a:chExt cx="7340675" cy="1723007"/>
          </a:xfrm>
        </p:grpSpPr>
        <p:sp>
          <p:nvSpPr>
            <p:cNvPr id="26" name="TextBox 25"/>
            <p:cNvSpPr txBox="1"/>
            <p:nvPr/>
          </p:nvSpPr>
          <p:spPr>
            <a:xfrm>
              <a:off x="1234440" y="5066600"/>
              <a:ext cx="360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𝔼</a:t>
              </a:r>
              <a:endParaRPr lang="en-US" sz="2400" dirty="0" smtClean="0"/>
            </a:p>
            <a:p>
              <a:endParaRPr lang="en-US" dirty="0"/>
            </a:p>
          </p:txBody>
        </p:sp>
        <p:grpSp>
          <p:nvGrpSpPr>
            <p:cNvPr id="27" name="Group 28"/>
            <p:cNvGrpSpPr/>
            <p:nvPr/>
          </p:nvGrpSpPr>
          <p:grpSpPr>
            <a:xfrm>
              <a:off x="1116682" y="4724400"/>
              <a:ext cx="7340675" cy="1723007"/>
              <a:chOff x="1116682" y="4724400"/>
              <a:chExt cx="7340675" cy="1723007"/>
            </a:xfrm>
          </p:grpSpPr>
          <p:grpSp>
            <p:nvGrpSpPr>
              <p:cNvPr id="28" name="Group 24"/>
              <p:cNvGrpSpPr/>
              <p:nvPr/>
            </p:nvGrpSpPr>
            <p:grpSpPr>
              <a:xfrm>
                <a:off x="1116682" y="4724400"/>
                <a:ext cx="7340675" cy="1723007"/>
                <a:chOff x="1116682" y="5090369"/>
                <a:chExt cx="7340675" cy="1723007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1116682" y="5301208"/>
                  <a:ext cx="7199733" cy="1512168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228600" indent="-228600" algn="just"/>
                  <a:endParaRPr lang="en-US" sz="2400" dirty="0"/>
                </a:p>
              </p:txBody>
            </p:sp>
            <p:graphicFrame>
              <p:nvGraphicFramePr>
                <p:cNvPr id="31" name="Object 1"/>
                <p:cNvGraphicFramePr>
                  <a:graphicFrameLocks noChangeAspect="1"/>
                </p:cNvGraphicFramePr>
                <p:nvPr/>
              </p:nvGraphicFramePr>
              <p:xfrm>
                <a:off x="1259632" y="5090369"/>
                <a:ext cx="7197725" cy="1566863"/>
              </p:xfrm>
              <a:graphic>
                <a:graphicData uri="http://schemas.openxmlformats.org/presentationml/2006/ole">
                  <p:oleObj spid="_x0000_s232453" name="Equation" r:id="rId4" imgW="3733560" imgH="914400" progId="Equation.3">
                    <p:embed/>
                  </p:oleObj>
                </a:graphicData>
              </a:graphic>
            </p:graphicFrame>
          </p:grpSp>
          <p:sp>
            <p:nvSpPr>
              <p:cNvPr id="29" name="TextBox 28"/>
              <p:cNvSpPr txBox="1"/>
              <p:nvPr/>
            </p:nvSpPr>
            <p:spPr>
              <a:xfrm>
                <a:off x="5220072" y="5066600"/>
                <a:ext cx="3600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𝔼</a:t>
                </a:r>
                <a:endParaRPr lang="en-US" sz="2400" dirty="0" smtClean="0"/>
              </a:p>
              <a:p>
                <a:endParaRPr lang="en-US" dirty="0"/>
              </a:p>
            </p:txBody>
          </p:sp>
        </p:grpSp>
      </p:grpSp>
      <p:sp>
        <p:nvSpPr>
          <p:cNvPr id="17" name="Cloud Callout 16"/>
          <p:cNvSpPr/>
          <p:nvPr/>
        </p:nvSpPr>
        <p:spPr>
          <a:xfrm>
            <a:off x="323528" y="3284984"/>
            <a:ext cx="8352928" cy="1296144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The size of the distribution can increase by at most </a:t>
            </a:r>
            <a:r>
              <a:rPr lang="en-US" sz="2400" i="1" dirty="0" smtClean="0"/>
              <a:t>k</a:t>
            </a:r>
            <a:r>
              <a:rPr lang="en-US" sz="2400" dirty="0" smtClean="0"/>
              <a:t> at every iteration.</a:t>
            </a:r>
            <a:endParaRPr lang="en-US" sz="2400" dirty="0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1" grpId="0" animBg="1"/>
      <p:bldP spid="13" grpId="0" animBg="1"/>
      <p:bldP spid="14" grpId="0" animBg="1"/>
      <p:bldP spid="15" grpId="0" uiExpand="1" build="allAtOnce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34498" name="Picture 2" descr="C:\Users\User\AppData\Local\Microsoft\Windows\INetCache\IE\1771SIG9\clipart019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97288"/>
            <a:ext cx="1512168" cy="1187496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539552" y="1556792"/>
            <a:ext cx="7992888" cy="26642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91440" rtlCol="1" anchor="ctr" anchorCtr="0"/>
          <a:lstStyle/>
          <a:p>
            <a:pPr algn="just"/>
            <a:r>
              <a:rPr lang="en-US" sz="2400" b="1" u="sng" dirty="0" smtClean="0"/>
              <a:t>Deterministic Algorithm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Explicitly stores a distribution over states.</a:t>
            </a:r>
            <a:endParaRPr lang="en-US" sz="2400" dirty="0" smtClean="0">
              <a:sym typeface="Symbol"/>
            </a:endParaRP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In every iteration:</a:t>
            </a:r>
          </a:p>
          <a:p>
            <a:pPr marL="693738" lvl="1" indent="-236538" algn="just">
              <a:buFont typeface="Wingdings" pitchFamily="2" charset="2"/>
              <a:buChar char="§"/>
            </a:pPr>
            <a:r>
              <a:rPr lang="en-US" sz="2400" dirty="0" smtClean="0">
                <a:sym typeface="Symbol"/>
              </a:rPr>
              <a:t>Uses the previous LP to calculate the probabilities to move from one state to another.</a:t>
            </a:r>
          </a:p>
          <a:p>
            <a:pPr marL="693738" lvl="1" indent="-236538" algn="just">
              <a:buFont typeface="Wingdings" pitchFamily="2" charset="2"/>
              <a:buChar char="§"/>
            </a:pPr>
            <a:r>
              <a:rPr lang="en-US" sz="2400" dirty="0" smtClean="0">
                <a:sym typeface="Symbol"/>
              </a:rPr>
              <a:t>Calculates the distribution for the next iteration based on these probabilities.</a:t>
            </a:r>
            <a:endParaRPr lang="en-US" sz="240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539552" y="4365104"/>
            <a:ext cx="7992888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91440" rtlCol="1" anchor="ctr" anchorCtr="0"/>
          <a:lstStyle/>
          <a:p>
            <a:pPr algn="just"/>
            <a:r>
              <a:rPr lang="en-US" sz="2400" b="1" u="sng" dirty="0" smtClean="0"/>
              <a:t>Performance</a:t>
            </a: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The analysis of the original (randomized) algorithm still works.</a:t>
            </a:r>
            <a:endParaRPr lang="en-US" sz="2400" dirty="0" smtClean="0">
              <a:sym typeface="Symbol"/>
            </a:endParaRPr>
          </a:p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The size of the distribution grows linearly in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– polynomial time algorithm.</a:t>
            </a:r>
            <a:endParaRPr lang="en-US" sz="2400" dirty="0" smtClean="0"/>
          </a:p>
        </p:txBody>
      </p:sp>
      <p:sp>
        <p:nvSpPr>
          <p:cNvPr id="8" name="Cloud Callout 7"/>
          <p:cNvSpPr/>
          <p:nvPr/>
        </p:nvSpPr>
        <p:spPr>
          <a:xfrm>
            <a:off x="323528" y="3933056"/>
            <a:ext cx="8352928" cy="1296144"/>
          </a:xfrm>
          <a:prstGeom prst="cloudCallout">
            <a:avLst>
              <a:gd name="adj1" fmla="val -7901"/>
              <a:gd name="adj2" fmla="val 735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Sometimes the LP can be solved quickly, resulting in a quite fast algorithm.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13211" y="5243716"/>
            <a:ext cx="11512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9600" dirty="0" smtClean="0">
              <a:solidFill>
                <a:srgbClr val="00D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7" grpId="0" uiExpand="1" build="allAtOnce" animBg="1"/>
      <p:bldP spid="8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7100" y="285728"/>
            <a:ext cx="1103332" cy="1103332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539552" y="1628800"/>
            <a:ext cx="8064896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err="1" smtClean="0"/>
              <a:t>Derandomizing</a:t>
            </a:r>
            <a:r>
              <a:rPr lang="en-US" sz="2400" dirty="0" smtClean="0"/>
              <a:t> additional algorithms for </a:t>
            </a:r>
            <a:r>
              <a:rPr lang="en-US" sz="2400" dirty="0" err="1" smtClean="0"/>
              <a:t>submodular</a:t>
            </a:r>
            <a:r>
              <a:rPr lang="en-US" sz="2400" dirty="0" smtClean="0"/>
              <a:t> max. problems.</a:t>
            </a:r>
          </a:p>
          <a:p>
            <a:pPr marL="693738" lvl="1" indent="-236538" algn="just">
              <a:buFont typeface="Wingdings" pitchFamily="2" charset="2"/>
              <a:buChar char="§"/>
            </a:pPr>
            <a:r>
              <a:rPr lang="en-US" sz="2400" dirty="0" smtClean="0"/>
              <a:t>In particular, </a:t>
            </a:r>
            <a:r>
              <a:rPr lang="en-US" sz="2400" dirty="0" err="1" smtClean="0"/>
              <a:t>derandomizing</a:t>
            </a:r>
            <a:r>
              <a:rPr lang="en-US" sz="2400" dirty="0" smtClean="0"/>
              <a:t> algorithms involving the </a:t>
            </a:r>
            <a:r>
              <a:rPr lang="en-US" sz="2400" dirty="0" err="1" smtClean="0"/>
              <a:t>multilinear</a:t>
            </a:r>
            <a:r>
              <a:rPr lang="en-US" sz="2400" dirty="0" smtClean="0"/>
              <a:t> extension.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9552" y="3789040"/>
            <a:ext cx="806489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Obtaining faster deterministic algorithms for the problems we considered.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39552" y="5157192"/>
            <a:ext cx="806489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 anchorCtr="0"/>
          <a:lstStyle/>
          <a:p>
            <a:pPr marL="236538" indent="-236538" algn="just">
              <a:buFont typeface="Arial" pitchFamily="34" charset="0"/>
              <a:buChar char="•"/>
            </a:pPr>
            <a:r>
              <a:rPr lang="en-US" sz="2400" dirty="0" smtClean="0"/>
              <a:t>Using our technique to </a:t>
            </a:r>
            <a:r>
              <a:rPr lang="en-US" sz="2400" dirty="0" err="1" smtClean="0"/>
              <a:t>derandomize</a:t>
            </a:r>
            <a:r>
              <a:rPr lang="en-US" sz="2400" dirty="0" smtClean="0"/>
              <a:t> algorithms from other fields.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9" grpId="0" uiExpand="1" build="allAtOnce" animBg="1"/>
      <p:bldP spid="10" grpId="0" uiExpand="1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 err="1" smtClean="0"/>
              <a:t>Submodular</a:t>
            </a:r>
            <a:r>
              <a:rPr lang="en-US" altLang="en-US" dirty="0" smtClean="0"/>
              <a:t> Functions</a:t>
            </a:r>
            <a:endParaRPr lang="en-US" alt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39552" y="1340768"/>
            <a:ext cx="828092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u="sng" dirty="0" smtClean="0"/>
              <a:t>Definition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/>
              <a:t>Given a ground set </a:t>
            </a:r>
            <a:r>
              <a:rPr lang="en-US" sz="2400" i="1" dirty="0" smtClean="0"/>
              <a:t>N</a:t>
            </a:r>
            <a:r>
              <a:rPr lang="en-US" sz="2400" dirty="0" smtClean="0"/>
              <a:t>, a set function </a:t>
            </a:r>
            <a:r>
              <a:rPr lang="en-US" sz="2400" i="1" dirty="0" smtClean="0"/>
              <a:t>f </a:t>
            </a:r>
            <a:r>
              <a:rPr lang="en-US" sz="2400" dirty="0" smtClean="0"/>
              <a:t>: 2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Wingdings" pitchFamily="2" charset="2"/>
              </a:rPr>
              <a:t> assigns a number to every subset of the ground set.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 set function is </a:t>
            </a:r>
            <a:r>
              <a:rPr lang="en-US" sz="2400" dirty="0" err="1" smtClean="0">
                <a:sym typeface="Wingdings" pitchFamily="2" charset="2"/>
              </a:rPr>
              <a:t>submodular</a:t>
            </a:r>
            <a:r>
              <a:rPr lang="en-US" sz="2400" dirty="0" smtClean="0">
                <a:sym typeface="Wingdings" pitchFamily="2" charset="2"/>
              </a:rPr>
              <a:t> if:</a:t>
            </a:r>
          </a:p>
          <a:p>
            <a:pPr marL="517525" lvl="1" indent="-284163" algn="just">
              <a:buFont typeface="Courier New" pitchFamily="49" charset="0"/>
              <a:buChar char="o"/>
            </a:pP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) ≥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	∀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u</a:t>
            </a:r>
            <a:r>
              <a:rPr lang="en-US" sz="2400" dirty="0" smtClean="0">
                <a:sym typeface="Symbol"/>
              </a:rPr>
              <a:t> 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or</a:t>
            </a:r>
          </a:p>
          <a:p>
            <a:pPr marL="517525" lvl="1" indent="-284163" algn="just">
              <a:buFont typeface="Courier New" pitchFamily="49" charset="0"/>
              <a:buChar char="o"/>
            </a:pP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B</a:t>
            </a:r>
            <a:r>
              <a:rPr lang="en-US" sz="2400" dirty="0" smtClean="0"/>
              <a:t>) ≥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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+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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	∀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 .</a:t>
            </a:r>
            <a:endParaRPr lang="en-US" sz="2400" dirty="0" smtClean="0">
              <a:sym typeface="Symbol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75914"/>
            <a:ext cx="1872208" cy="1208870"/>
          </a:xfrm>
          <a:prstGeom prst="rect">
            <a:avLst/>
          </a:prstGeom>
          <a:noFill/>
        </p:spPr>
      </p:pic>
      <p:sp>
        <p:nvSpPr>
          <p:cNvPr id="22" name="Rounded Rectangle 21"/>
          <p:cNvSpPr/>
          <p:nvPr/>
        </p:nvSpPr>
        <p:spPr>
          <a:xfrm>
            <a:off x="539552" y="4005064"/>
            <a:ext cx="8280920" cy="2448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u="sng" dirty="0" err="1" smtClean="0"/>
              <a:t>Submodular</a:t>
            </a:r>
            <a:r>
              <a:rPr lang="en-US" sz="2400" u="sng" dirty="0" smtClean="0"/>
              <a:t> functions can be found in: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err="1" smtClean="0"/>
              <a:t>Combinatorics</a:t>
            </a:r>
            <a:r>
              <a:rPr lang="en-US" sz="2400" dirty="0" smtClean="0"/>
              <a:t> (2 examples soon)</a:t>
            </a:r>
            <a:endParaRPr lang="en-US" sz="2400" dirty="0" smtClean="0">
              <a:sym typeface="Wingdings" pitchFamily="2" charset="2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Machine Learning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148064" y="4509120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Image Processing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smtClean="0">
                <a:sym typeface="Wingdings" pitchFamily="2" charset="2"/>
              </a:rPr>
              <a:t>Algorithmic Game Theory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27984" y="5517232"/>
            <a:ext cx="144016" cy="720080"/>
            <a:chOff x="4644008" y="5517232"/>
            <a:chExt cx="144016" cy="720080"/>
          </a:xfrm>
        </p:grpSpPr>
        <p:sp>
          <p:nvSpPr>
            <p:cNvPr id="26" name="Oval 25"/>
            <p:cNvSpPr/>
            <p:nvPr/>
          </p:nvSpPr>
          <p:spPr>
            <a:xfrm>
              <a:off x="4644008" y="5517232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644008" y="5805264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644008" y="6093296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44244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allAtOnce" animBg="1"/>
      <p:bldP spid="22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0790"/>
            <a:ext cx="8229600" cy="715962"/>
          </a:xfrm>
        </p:spPr>
        <p:txBody>
          <a:bodyPr>
            <a:noAutofit/>
          </a:bodyPr>
          <a:lstStyle/>
          <a:p>
            <a:pPr>
              <a:spcAft>
                <a:spcPct val="30000"/>
              </a:spcAft>
              <a:buFontTx/>
              <a:buNone/>
            </a:pPr>
            <a:r>
              <a:rPr lang="en-US" dirty="0" smtClean="0"/>
              <a:t>Example 1: Cut Function</a:t>
            </a:r>
            <a:endParaRPr lang="en-US" alt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048000" y="4146564"/>
            <a:ext cx="3097494" cy="1873344"/>
            <a:chOff x="3048000" y="4578612"/>
            <a:chExt cx="3097494" cy="1873344"/>
          </a:xfrm>
        </p:grpSpPr>
        <p:sp>
          <p:nvSpPr>
            <p:cNvPr id="2" name="Oval 1"/>
            <p:cNvSpPr/>
            <p:nvPr/>
          </p:nvSpPr>
          <p:spPr>
            <a:xfrm>
              <a:off x="3048000" y="46277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4" name="Straight Arrow Connector 3"/>
            <p:cNvCxnSpPr>
              <a:stCxn id="2" idx="5"/>
              <a:endCxn id="9" idx="1"/>
            </p:cNvCxnSpPr>
            <p:nvPr/>
          </p:nvCxnSpPr>
          <p:spPr bwMode="auto">
            <a:xfrm>
              <a:off x="3243122" y="4822900"/>
              <a:ext cx="981356" cy="6765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Oval 8"/>
            <p:cNvSpPr/>
            <p:nvPr/>
          </p:nvSpPr>
          <p:spPr>
            <a:xfrm>
              <a:off x="4191000" y="546597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081478" y="546000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18" name="Straight Arrow Connector 17"/>
            <p:cNvCxnSpPr>
              <a:stCxn id="17" idx="5"/>
              <a:endCxn id="19" idx="1"/>
            </p:cNvCxnSpPr>
            <p:nvPr/>
          </p:nvCxnSpPr>
          <p:spPr bwMode="auto">
            <a:xfrm>
              <a:off x="3276600" y="5655124"/>
              <a:ext cx="867056" cy="60171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Oval 18"/>
            <p:cNvSpPr/>
            <p:nvPr/>
          </p:nvSpPr>
          <p:spPr>
            <a:xfrm>
              <a:off x="4110178" y="6223356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2" idx="4"/>
              <a:endCxn id="17" idx="0"/>
            </p:cNvCxnSpPr>
            <p:nvPr/>
          </p:nvCxnSpPr>
          <p:spPr bwMode="auto">
            <a:xfrm>
              <a:off x="3162300" y="4856378"/>
              <a:ext cx="33478" cy="60362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>
              <a:stCxn id="9" idx="7"/>
              <a:endCxn id="28" idx="4"/>
            </p:cNvCxnSpPr>
            <p:nvPr/>
          </p:nvCxnSpPr>
          <p:spPr bwMode="auto">
            <a:xfrm flipV="1">
              <a:off x="4386122" y="4807212"/>
              <a:ext cx="604978" cy="69224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Oval 27"/>
            <p:cNvSpPr/>
            <p:nvPr/>
          </p:nvSpPr>
          <p:spPr>
            <a:xfrm>
              <a:off x="4876800" y="4578612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32" name="Straight Arrow Connector 31"/>
            <p:cNvCxnSpPr>
              <a:stCxn id="28" idx="2"/>
              <a:endCxn id="2" idx="6"/>
            </p:cNvCxnSpPr>
            <p:nvPr/>
          </p:nvCxnSpPr>
          <p:spPr bwMode="auto">
            <a:xfrm flipH="1">
              <a:off x="3276600" y="4692912"/>
              <a:ext cx="1600200" cy="491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9" idx="5"/>
              <a:endCxn id="50" idx="2"/>
            </p:cNvCxnSpPr>
            <p:nvPr/>
          </p:nvCxnSpPr>
          <p:spPr bwMode="auto">
            <a:xfrm>
              <a:off x="4386122" y="5661100"/>
              <a:ext cx="1530772" cy="6608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Oval 36"/>
            <p:cNvSpPr/>
            <p:nvPr/>
          </p:nvSpPr>
          <p:spPr>
            <a:xfrm>
              <a:off x="5774485" y="5450290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42" name="Straight Arrow Connector 41"/>
            <p:cNvCxnSpPr>
              <a:endCxn id="37" idx="2"/>
            </p:cNvCxnSpPr>
            <p:nvPr/>
          </p:nvCxnSpPr>
          <p:spPr bwMode="auto">
            <a:xfrm flipV="1">
              <a:off x="4421094" y="5564590"/>
              <a:ext cx="1353391" cy="800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>
              <a:stCxn id="37" idx="1"/>
              <a:endCxn id="28" idx="6"/>
            </p:cNvCxnSpPr>
            <p:nvPr/>
          </p:nvCxnSpPr>
          <p:spPr bwMode="auto">
            <a:xfrm flipH="1" flipV="1">
              <a:off x="5105400" y="4692912"/>
              <a:ext cx="702563" cy="79085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0" name="Oval 49"/>
            <p:cNvSpPr/>
            <p:nvPr/>
          </p:nvSpPr>
          <p:spPr>
            <a:xfrm>
              <a:off x="5916894" y="6207668"/>
              <a:ext cx="228600" cy="228600"/>
            </a:xfrm>
            <a:prstGeom prst="ellipse">
              <a:avLst/>
            </a:prstGeom>
            <a:solidFill>
              <a:srgbClr val="FFCC99"/>
            </a:solidFill>
            <a:ln w="28575">
              <a:solidFill>
                <a:srgbClr val="1F497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/>
              <a:endParaRPr lang="en-US" sz="2800" dirty="0">
                <a:latin typeface="Calibri" pitchFamily="34" charset="0"/>
              </a:endParaRPr>
            </a:p>
          </p:txBody>
        </p:sp>
        <p:cxnSp>
          <p:nvCxnSpPr>
            <p:cNvPr id="52" name="Straight Arrow Connector 51"/>
            <p:cNvCxnSpPr>
              <a:stCxn id="50" idx="3"/>
              <a:endCxn id="19" idx="6"/>
            </p:cNvCxnSpPr>
            <p:nvPr/>
          </p:nvCxnSpPr>
          <p:spPr bwMode="auto">
            <a:xfrm flipH="1" flipV="1">
              <a:off x="4338778" y="6337656"/>
              <a:ext cx="1611594" cy="6513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>
              <a:stCxn id="19" idx="0"/>
              <a:endCxn id="9" idx="4"/>
            </p:cNvCxnSpPr>
            <p:nvPr/>
          </p:nvCxnSpPr>
          <p:spPr bwMode="auto">
            <a:xfrm flipV="1">
              <a:off x="4224478" y="5694578"/>
              <a:ext cx="80822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>
              <a:stCxn id="50" idx="0"/>
              <a:endCxn id="37" idx="4"/>
            </p:cNvCxnSpPr>
            <p:nvPr/>
          </p:nvCxnSpPr>
          <p:spPr bwMode="auto">
            <a:xfrm flipH="1" flipV="1">
              <a:off x="5888785" y="5678890"/>
              <a:ext cx="142409" cy="5287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" name="Rounded Rectangle 22"/>
          <p:cNvSpPr/>
          <p:nvPr/>
        </p:nvSpPr>
        <p:spPr bwMode="auto">
          <a:xfrm>
            <a:off x="611560" y="1628800"/>
            <a:ext cx="8077200" cy="158417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33363" indent="-233363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/>
              <a:t>A directed graph G = (</a:t>
            </a:r>
            <a:r>
              <a:rPr lang="en-US" sz="2400" i="1" dirty="0" smtClean="0"/>
              <a:t>V, E</a:t>
            </a:r>
            <a:r>
              <a:rPr lang="en-US" sz="2400" dirty="0" smtClean="0"/>
              <a:t>) with capacities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0 on the arcs.</a:t>
            </a:r>
          </a:p>
          <a:p>
            <a:pPr marL="233363" indent="-233363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For every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V</a:t>
            </a:r>
            <a:r>
              <a:rPr lang="en-US" sz="2400" dirty="0" smtClean="0">
                <a:sym typeface="Symbol"/>
              </a:rPr>
              <a:t>: 			</a:t>
            </a:r>
          </a:p>
          <a:p>
            <a:pPr marL="233363" indent="-233363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Observation: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is a non-negative </a:t>
            </a:r>
            <a:r>
              <a:rPr lang="en-US" sz="2400" dirty="0" err="1" smtClean="0">
                <a:sym typeface="Symbol"/>
              </a:rPr>
              <a:t>submodular</a:t>
            </a:r>
            <a:r>
              <a:rPr lang="en-US" sz="2400" dirty="0" smtClean="0">
                <a:sym typeface="Symbol"/>
              </a:rPr>
              <a:t> function.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131840" y="2204864"/>
          <a:ext cx="2291163" cy="504056"/>
        </p:xfrm>
        <a:graphic>
          <a:graphicData uri="http://schemas.openxmlformats.org/presentationml/2006/ole">
            <p:oleObj spid="_x0000_s181250" name="Equation" r:id="rId3" imgW="1269720" imgH="279360" progId="Equation.3">
              <p:embed/>
            </p:oleObj>
          </a:graphicData>
        </a:graphic>
      </p:graphicFrame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81253" name="Picture 5" descr="C:\Users\Julia\AppData\Local\Microsoft\Windows\INetCache\IE\JDBY80EK\31EkhckQd4L._SL200_[1]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309" y="404664"/>
            <a:ext cx="1320147" cy="792088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7236296" y="3831431"/>
            <a:ext cx="105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 = 3</a:t>
            </a:r>
            <a:endParaRPr lang="en-US" sz="2400" i="1" dirty="0"/>
          </a:p>
        </p:txBody>
      </p:sp>
      <p:sp>
        <p:nvSpPr>
          <p:cNvPr id="41" name="Freeform 40"/>
          <p:cNvSpPr/>
          <p:nvPr/>
        </p:nvSpPr>
        <p:spPr>
          <a:xfrm>
            <a:off x="2967487" y="4005064"/>
            <a:ext cx="1892060" cy="1603075"/>
          </a:xfrm>
          <a:custGeom>
            <a:avLst/>
            <a:gdLst>
              <a:gd name="connsiteX0" fmla="*/ 17253 w 1892060"/>
              <a:gd name="connsiteY0" fmla="*/ 0 h 1603075"/>
              <a:gd name="connsiteX1" fmla="*/ 1664898 w 1892060"/>
              <a:gd name="connsiteY1" fmla="*/ 681487 h 1603075"/>
              <a:gd name="connsiteX2" fmla="*/ 1380226 w 1892060"/>
              <a:gd name="connsiteY2" fmla="*/ 1475117 h 1603075"/>
              <a:gd name="connsiteX3" fmla="*/ 0 w 1892060"/>
              <a:gd name="connsiteY3" fmla="*/ 1449238 h 160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2060" h="1603075">
                <a:moveTo>
                  <a:pt x="17253" y="0"/>
                </a:moveTo>
                <a:cubicBezTo>
                  <a:pt x="727494" y="217817"/>
                  <a:pt x="1437736" y="435634"/>
                  <a:pt x="1664898" y="681487"/>
                </a:cubicBezTo>
                <a:cubicBezTo>
                  <a:pt x="1892060" y="927340"/>
                  <a:pt x="1657709" y="1347159"/>
                  <a:pt x="1380226" y="1475117"/>
                </a:cubicBezTo>
                <a:cubicBezTo>
                  <a:pt x="1102743" y="1603075"/>
                  <a:pt x="551371" y="1526156"/>
                  <a:pt x="0" y="1449238"/>
                </a:cubicBezTo>
              </a:path>
            </a:pathLst>
          </a:custGeom>
          <a:solidFill>
            <a:srgbClr val="33CCFF">
              <a:alpha val="25098"/>
            </a:srgbClr>
          </a:solidFill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71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allAtOnce" animBg="1"/>
      <p:bldP spid="40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0790"/>
            <a:ext cx="8229600" cy="715962"/>
          </a:xfrm>
        </p:spPr>
        <p:txBody>
          <a:bodyPr>
            <a:noAutofit/>
          </a:bodyPr>
          <a:lstStyle/>
          <a:p>
            <a:pPr>
              <a:spcAft>
                <a:spcPct val="30000"/>
              </a:spcAft>
              <a:buFontTx/>
              <a:buNone/>
            </a:pPr>
            <a:r>
              <a:rPr lang="en-US" dirty="0" smtClean="0"/>
              <a:t>Example 2: Coverage Function</a:t>
            </a:r>
            <a:endParaRPr lang="en-US" altLang="en-US" dirty="0"/>
          </a:p>
        </p:txBody>
      </p:sp>
      <p:sp>
        <p:nvSpPr>
          <p:cNvPr id="23" name="Rounded Rectangle 22"/>
          <p:cNvSpPr/>
          <p:nvPr/>
        </p:nvSpPr>
        <p:spPr bwMode="auto">
          <a:xfrm>
            <a:off x="611560" y="1484784"/>
            <a:ext cx="8077200" cy="201622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33363" indent="-233363">
              <a:lnSpc>
                <a:spcPts val="3200"/>
              </a:lnSpc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/>
              <a:t>Elements </a:t>
            </a:r>
            <a:r>
              <a:rPr lang="en-US" sz="2400" i="1" dirty="0" smtClean="0"/>
              <a:t>E</a:t>
            </a:r>
            <a:r>
              <a:rPr lang="en-US" sz="2400" dirty="0" smtClean="0"/>
              <a:t> = {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} and sets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 </a:t>
            </a:r>
            <a:r>
              <a:rPr lang="en-US" sz="2400" i="1" dirty="0" smtClean="0">
                <a:sym typeface="Symbol"/>
              </a:rPr>
              <a:t>E</a:t>
            </a:r>
            <a:endParaRPr lang="en-US" sz="2400" dirty="0" smtClean="0">
              <a:sym typeface="Symbol"/>
            </a:endParaRPr>
          </a:p>
          <a:p>
            <a:pPr marL="233363" indent="-233363">
              <a:lnSpc>
                <a:spcPts val="3200"/>
              </a:lnSpc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For every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baseline="-50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baseline="-5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, …, 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i="1" baseline="-50000" dirty="0" err="1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}: 			</a:t>
            </a:r>
          </a:p>
          <a:p>
            <a:pPr marL="233363" indent="-233363">
              <a:lnSpc>
                <a:spcPts val="3200"/>
              </a:lnSpc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Observation: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 is a non-negative (monotone) </a:t>
            </a:r>
            <a:r>
              <a:rPr lang="en-US" sz="2400" dirty="0" err="1" smtClean="0">
                <a:sym typeface="Symbol"/>
              </a:rPr>
              <a:t>submodular</a:t>
            </a:r>
            <a:r>
              <a:rPr lang="en-US" sz="2400" dirty="0" smtClean="0">
                <a:sym typeface="Symbol"/>
              </a:rPr>
              <a:t> function.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716016" y="2069157"/>
          <a:ext cx="1763713" cy="639763"/>
        </p:xfrm>
        <a:graphic>
          <a:graphicData uri="http://schemas.openxmlformats.org/presentationml/2006/ole">
            <p:oleObj spid="_x0000_s242690" name="Equation" r:id="rId3" imgW="977760" imgH="355320" progId="Equation.3">
              <p:embed/>
            </p:oleObj>
          </a:graphicData>
        </a:graphic>
      </p:graphicFrame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42691" name="Picture 3" descr="C:\Users\Julia\AppData\Local\Microsoft\Windows\INetCache\IE\JDBY80EK\sun-behind-cloud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48680"/>
            <a:ext cx="1138078" cy="622149"/>
          </a:xfrm>
          <a:prstGeom prst="rect">
            <a:avLst/>
          </a:prstGeom>
          <a:noFill/>
        </p:spPr>
      </p:pic>
      <p:grpSp>
        <p:nvGrpSpPr>
          <p:cNvPr id="79" name="Group 78"/>
          <p:cNvGrpSpPr/>
          <p:nvPr/>
        </p:nvGrpSpPr>
        <p:grpSpPr>
          <a:xfrm>
            <a:off x="1547664" y="3861048"/>
            <a:ext cx="6048672" cy="2520280"/>
            <a:chOff x="1547664" y="3861048"/>
            <a:chExt cx="6048672" cy="2520280"/>
          </a:xfrm>
        </p:grpSpPr>
        <p:grpSp>
          <p:nvGrpSpPr>
            <p:cNvPr id="33" name="Group 32"/>
            <p:cNvGrpSpPr/>
            <p:nvPr/>
          </p:nvGrpSpPr>
          <p:grpSpPr>
            <a:xfrm>
              <a:off x="1547664" y="4221088"/>
              <a:ext cx="2568931" cy="1368152"/>
              <a:chOff x="1259632" y="4797152"/>
              <a:chExt cx="2232248" cy="100811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087378" y="4994012"/>
                <a:ext cx="4732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/>
                  <a:t>S</a:t>
                </a:r>
                <a:r>
                  <a:rPr lang="en-US" sz="2800" b="1" baseline="-25000" dirty="0" smtClean="0"/>
                  <a:t>1</a:t>
                </a:r>
                <a:endParaRPr lang="en-US" sz="2800" b="1" baseline="-25000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059832" y="3861048"/>
              <a:ext cx="2568931" cy="1368152"/>
              <a:chOff x="1259632" y="4797152"/>
              <a:chExt cx="2232248" cy="1008112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287569" y="4903269"/>
                <a:ext cx="411188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/>
                  <a:t>S</a:t>
                </a:r>
                <a:r>
                  <a:rPr lang="en-US" sz="2800" b="1" baseline="-25000" dirty="0" smtClean="0"/>
                  <a:t>2</a:t>
                </a:r>
                <a:endParaRPr lang="en-US" sz="2800" b="1" baseline="-25000" dirty="0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2579133" y="5013176"/>
              <a:ext cx="2568931" cy="1368152"/>
              <a:chOff x="1259632" y="4797152"/>
              <a:chExt cx="2232248" cy="1008112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087378" y="5228986"/>
                <a:ext cx="411188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/>
                  <a:t>S</a:t>
                </a:r>
                <a:r>
                  <a:rPr lang="en-US" sz="2800" b="1" baseline="-25000" dirty="0" smtClean="0"/>
                  <a:t>5</a:t>
                </a:r>
                <a:endParaRPr lang="en-US" sz="2800" b="1" baseline="-25000" dirty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5027405" y="4077072"/>
              <a:ext cx="2568931" cy="1368152"/>
              <a:chOff x="1259632" y="4797152"/>
              <a:chExt cx="2232248" cy="1008112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454986" y="4956328"/>
                <a:ext cx="411188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/>
                  <a:t>S</a:t>
                </a:r>
                <a:r>
                  <a:rPr lang="en-US" sz="2800" b="1" baseline="-25000" dirty="0" smtClean="0"/>
                  <a:t>3</a:t>
                </a:r>
                <a:endParaRPr lang="en-US" sz="2800" b="1" baseline="-250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4283968" y="4797152"/>
              <a:ext cx="2568931" cy="1368152"/>
              <a:chOff x="1259632" y="4797152"/>
              <a:chExt cx="2232248" cy="1008112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1259632" y="4797152"/>
                <a:ext cx="2232248" cy="1008112"/>
              </a:xfrm>
              <a:prstGeom prst="ellipse">
                <a:avLst/>
              </a:prstGeom>
              <a:noFill/>
              <a:ln w="44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287569" y="5274679"/>
                <a:ext cx="411188" cy="3855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smtClean="0"/>
                  <a:t>S</a:t>
                </a:r>
                <a:r>
                  <a:rPr lang="en-US" sz="2800" b="1" i="1" baseline="-25000" dirty="0" smtClean="0"/>
                  <a:t>4</a:t>
                </a:r>
                <a:endParaRPr lang="en-US" sz="2800" b="1" baseline="-2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76711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611560" y="3284984"/>
            <a:ext cx="8077200" cy="20882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2400" u="sng" dirty="0" err="1" smtClean="0"/>
              <a:t>Submodular</a:t>
            </a:r>
            <a:r>
              <a:rPr lang="en-US" sz="2400" u="sng" dirty="0" smtClean="0"/>
              <a:t> Maximization with a Cardinality Constraint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Given a non-negative </a:t>
            </a:r>
            <a:r>
              <a:rPr lang="en-US" sz="2400" dirty="0" err="1" smtClean="0"/>
              <a:t>submodular</a:t>
            </a:r>
            <a:r>
              <a:rPr lang="en-US" sz="2400" dirty="0" smtClean="0"/>
              <a:t>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 : 2</a:t>
            </a:r>
            <a:r>
              <a:rPr lang="en-US" sz="2400" i="1" baseline="30000" dirty="0" smtClean="0"/>
              <a:t>N 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 3"/>
              </a:rPr>
              <a:t> </a:t>
            </a:r>
            <a:r>
              <a:rPr lang="en-US" sz="2400" dirty="0" smtClean="0">
                <a:sym typeface="Symbol"/>
              </a:rPr>
              <a:t>ℝ and an integer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, find a set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of size at most 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maximizing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Generalizes: Max-</a:t>
            </a:r>
            <a:r>
              <a:rPr lang="en-US" sz="2400" i="1" dirty="0" smtClean="0"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-Coverage and Max-Cut with specified cut size.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err="1" smtClean="0"/>
              <a:t>Submodular</a:t>
            </a:r>
            <a:r>
              <a:rPr lang="en-US" altLang="en-US" sz="3600" dirty="0" smtClean="0"/>
              <a:t> Maximization Problems</a:t>
            </a:r>
            <a:endParaRPr lang="en-US" altLang="en-US" sz="3600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09600" y="1412776"/>
            <a:ext cx="8077200" cy="172819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Aft>
                <a:spcPts val="600"/>
              </a:spcAft>
            </a:pPr>
            <a:r>
              <a:rPr lang="en-US" altLang="en-US" sz="2400" b="0" u="sng" dirty="0" smtClean="0"/>
              <a:t>Unconstrained </a:t>
            </a:r>
            <a:r>
              <a:rPr lang="en-US" altLang="en-US" sz="2400" b="0" u="sng" dirty="0" err="1" smtClean="0"/>
              <a:t>Submodular</a:t>
            </a:r>
            <a:r>
              <a:rPr lang="en-US" altLang="en-US" sz="2400" b="0" u="sng" dirty="0" smtClean="0"/>
              <a:t> Maximization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Given a non-negative </a:t>
            </a:r>
            <a:r>
              <a:rPr lang="en-US" sz="2400" dirty="0" err="1" smtClean="0"/>
              <a:t>submodular</a:t>
            </a:r>
            <a:r>
              <a:rPr lang="en-US" sz="2400" dirty="0" smtClean="0"/>
              <a:t>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 : 2</a:t>
            </a:r>
            <a:r>
              <a:rPr lang="en-US" sz="2400" i="1" baseline="30000" dirty="0" smtClean="0"/>
              <a:t>N 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 3"/>
              </a:rPr>
              <a:t> </a:t>
            </a:r>
            <a:r>
              <a:rPr lang="en-US" sz="2400" dirty="0" smtClean="0">
                <a:sym typeface="Symbol"/>
              </a:rPr>
              <a:t>ℝ, find a set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maximizing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Generalizes: Max-(Directed)-Cut.</a:t>
            </a:r>
            <a:endParaRPr lang="en-US" sz="2400" dirty="0" smtClean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Rounded Rectangle 15"/>
          <p:cNvSpPr/>
          <p:nvPr/>
        </p:nvSpPr>
        <p:spPr bwMode="auto">
          <a:xfrm>
            <a:off x="611560" y="5517232"/>
            <a:ext cx="8077200" cy="8640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2400" u="sng" dirty="0" smtClean="0"/>
              <a:t>Other Constraints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Exactly </a:t>
            </a:r>
            <a:r>
              <a:rPr lang="en-US" sz="2400" i="1" dirty="0" smtClean="0"/>
              <a:t>k</a:t>
            </a:r>
            <a:r>
              <a:rPr lang="en-US" sz="2400" dirty="0" smtClean="0"/>
              <a:t> elements,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, knapsack…</a:t>
            </a:r>
            <a:endParaRPr lang="en-US" sz="2400" dirty="0" smtClean="0">
              <a:sym typeface="Symbo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100392" y="2996952"/>
            <a:ext cx="648072" cy="576064"/>
            <a:chOff x="7308304" y="741351"/>
            <a:chExt cx="943124" cy="1352523"/>
          </a:xfrm>
        </p:grpSpPr>
        <p:sp>
          <p:nvSpPr>
            <p:cNvPr id="18" name="Rectangle 17"/>
            <p:cNvSpPr/>
            <p:nvPr/>
          </p:nvSpPr>
          <p:spPr>
            <a:xfrm rot="785063">
              <a:off x="7308304" y="74135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 rot="21092541">
              <a:off x="7715704" y="799081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rot="590329">
              <a:off x="7455261" y="1170544"/>
              <a:ext cx="53572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/>
              <a:r>
                <a:rPr lang="en-US" sz="5400" b="1" dirty="0" smtClean="0">
                  <a:ln/>
                  <a:solidFill>
                    <a:schemeClr val="accent3"/>
                  </a:solidFill>
                </a:rPr>
                <a:t>3</a:t>
              </a:r>
              <a:endParaRPr lang="en-US" sz="5400" b="1" dirty="0">
                <a:ln/>
                <a:solidFill>
                  <a:schemeClr val="accent3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668344" y="980728"/>
            <a:ext cx="1080120" cy="933660"/>
            <a:chOff x="6660232" y="318681"/>
            <a:chExt cx="1787698" cy="1509724"/>
          </a:xfrm>
        </p:grpSpPr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232" y="770858"/>
              <a:ext cx="1787698" cy="1057547"/>
            </a:xfrm>
            <a:prstGeom prst="rect">
              <a:avLst/>
            </a:prstGeom>
            <a:noFill/>
          </p:spPr>
        </p:pic>
        <p:grpSp>
          <p:nvGrpSpPr>
            <p:cNvPr id="23" name="Group 139281"/>
            <p:cNvGrpSpPr/>
            <p:nvPr/>
          </p:nvGrpSpPr>
          <p:grpSpPr>
            <a:xfrm rot="2078630">
              <a:off x="7351102" y="318681"/>
              <a:ext cx="723412" cy="852576"/>
              <a:chOff x="3995738" y="922338"/>
              <a:chExt cx="527050" cy="714375"/>
            </a:xfrm>
          </p:grpSpPr>
          <p:sp>
            <p:nvSpPr>
              <p:cNvPr id="24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3995738" y="922338"/>
                <a:ext cx="527050" cy="714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9"/>
              <p:cNvSpPr>
                <a:spLocks/>
              </p:cNvSpPr>
              <p:nvPr/>
            </p:nvSpPr>
            <p:spPr bwMode="auto">
              <a:xfrm>
                <a:off x="4119563" y="1171576"/>
                <a:ext cx="53975" cy="300038"/>
              </a:xfrm>
              <a:custGeom>
                <a:avLst/>
                <a:gdLst>
                  <a:gd name="T0" fmla="*/ 87 w 133"/>
                  <a:gd name="T1" fmla="*/ 0 h 753"/>
                  <a:gd name="T2" fmla="*/ 51 w 133"/>
                  <a:gd name="T3" fmla="*/ 212 h 753"/>
                  <a:gd name="T4" fmla="*/ 71 w 133"/>
                  <a:gd name="T5" fmla="*/ 262 h 753"/>
                  <a:gd name="T6" fmla="*/ 48 w 133"/>
                  <a:gd name="T7" fmla="*/ 467 h 753"/>
                  <a:gd name="T8" fmla="*/ 22 w 133"/>
                  <a:gd name="T9" fmla="*/ 508 h 753"/>
                  <a:gd name="T10" fmla="*/ 0 w 133"/>
                  <a:gd name="T11" fmla="*/ 722 h 753"/>
                  <a:gd name="T12" fmla="*/ 67 w 133"/>
                  <a:gd name="T13" fmla="*/ 753 h 753"/>
                  <a:gd name="T14" fmla="*/ 77 w 133"/>
                  <a:gd name="T15" fmla="*/ 507 h 753"/>
                  <a:gd name="T16" fmla="*/ 100 w 133"/>
                  <a:gd name="T17" fmla="*/ 483 h 753"/>
                  <a:gd name="T18" fmla="*/ 122 w 133"/>
                  <a:gd name="T19" fmla="*/ 270 h 753"/>
                  <a:gd name="T20" fmla="*/ 116 w 133"/>
                  <a:gd name="T21" fmla="*/ 185 h 753"/>
                  <a:gd name="T22" fmla="*/ 133 w 133"/>
                  <a:gd name="T23" fmla="*/ 7 h 753"/>
                  <a:gd name="T24" fmla="*/ 87 w 133"/>
                  <a:gd name="T25" fmla="*/ 0 h 753"/>
                  <a:gd name="T26" fmla="*/ 87 w 133"/>
                  <a:gd name="T27" fmla="*/ 0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753">
                    <a:moveTo>
                      <a:pt x="87" y="0"/>
                    </a:moveTo>
                    <a:lnTo>
                      <a:pt x="51" y="212"/>
                    </a:lnTo>
                    <a:lnTo>
                      <a:pt x="71" y="262"/>
                    </a:lnTo>
                    <a:lnTo>
                      <a:pt x="48" y="467"/>
                    </a:lnTo>
                    <a:lnTo>
                      <a:pt x="22" y="508"/>
                    </a:lnTo>
                    <a:lnTo>
                      <a:pt x="0" y="722"/>
                    </a:lnTo>
                    <a:lnTo>
                      <a:pt x="67" y="753"/>
                    </a:lnTo>
                    <a:lnTo>
                      <a:pt x="77" y="507"/>
                    </a:lnTo>
                    <a:lnTo>
                      <a:pt x="100" y="483"/>
                    </a:lnTo>
                    <a:lnTo>
                      <a:pt x="122" y="270"/>
                    </a:lnTo>
                    <a:lnTo>
                      <a:pt x="116" y="185"/>
                    </a:lnTo>
                    <a:lnTo>
                      <a:pt x="133" y="7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auto">
              <a:xfrm>
                <a:off x="4144963" y="1192213"/>
                <a:ext cx="17463" cy="63500"/>
              </a:xfrm>
              <a:custGeom>
                <a:avLst/>
                <a:gdLst>
                  <a:gd name="T0" fmla="*/ 29 w 43"/>
                  <a:gd name="T1" fmla="*/ 0 h 162"/>
                  <a:gd name="T2" fmla="*/ 43 w 43"/>
                  <a:gd name="T3" fmla="*/ 35 h 162"/>
                  <a:gd name="T4" fmla="*/ 29 w 43"/>
                  <a:gd name="T5" fmla="*/ 156 h 162"/>
                  <a:gd name="T6" fmla="*/ 0 w 43"/>
                  <a:gd name="T7" fmla="*/ 162 h 162"/>
                  <a:gd name="T8" fmla="*/ 29 w 43"/>
                  <a:gd name="T9" fmla="*/ 0 h 162"/>
                  <a:gd name="T10" fmla="*/ 29 w 43"/>
                  <a:gd name="T11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162">
                    <a:moveTo>
                      <a:pt x="29" y="0"/>
                    </a:moveTo>
                    <a:lnTo>
                      <a:pt x="43" y="35"/>
                    </a:lnTo>
                    <a:lnTo>
                      <a:pt x="29" y="156"/>
                    </a:lnTo>
                    <a:lnTo>
                      <a:pt x="0" y="162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1"/>
              <p:cNvSpPr>
                <a:spLocks/>
              </p:cNvSpPr>
              <p:nvPr/>
            </p:nvSpPr>
            <p:spPr bwMode="auto">
              <a:xfrm>
                <a:off x="4129088" y="1279526"/>
                <a:ext cx="30163" cy="176213"/>
              </a:xfrm>
              <a:custGeom>
                <a:avLst/>
                <a:gdLst>
                  <a:gd name="T0" fmla="*/ 57 w 78"/>
                  <a:gd name="T1" fmla="*/ 0 h 446"/>
                  <a:gd name="T2" fmla="*/ 78 w 78"/>
                  <a:gd name="T3" fmla="*/ 43 h 446"/>
                  <a:gd name="T4" fmla="*/ 57 w 78"/>
                  <a:gd name="T5" fmla="*/ 195 h 446"/>
                  <a:gd name="T6" fmla="*/ 34 w 78"/>
                  <a:gd name="T7" fmla="*/ 227 h 446"/>
                  <a:gd name="T8" fmla="*/ 39 w 78"/>
                  <a:gd name="T9" fmla="*/ 286 h 446"/>
                  <a:gd name="T10" fmla="*/ 23 w 78"/>
                  <a:gd name="T11" fmla="*/ 446 h 446"/>
                  <a:gd name="T12" fmla="*/ 0 w 78"/>
                  <a:gd name="T13" fmla="*/ 439 h 446"/>
                  <a:gd name="T14" fmla="*/ 15 w 78"/>
                  <a:gd name="T15" fmla="*/ 243 h 446"/>
                  <a:gd name="T16" fmla="*/ 39 w 78"/>
                  <a:gd name="T17" fmla="*/ 189 h 446"/>
                  <a:gd name="T18" fmla="*/ 57 w 78"/>
                  <a:gd name="T19" fmla="*/ 0 h 446"/>
                  <a:gd name="T20" fmla="*/ 57 w 78"/>
                  <a:gd name="T21" fmla="*/ 0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446">
                    <a:moveTo>
                      <a:pt x="57" y="0"/>
                    </a:moveTo>
                    <a:lnTo>
                      <a:pt x="78" y="43"/>
                    </a:lnTo>
                    <a:lnTo>
                      <a:pt x="57" y="195"/>
                    </a:lnTo>
                    <a:lnTo>
                      <a:pt x="34" y="227"/>
                    </a:lnTo>
                    <a:lnTo>
                      <a:pt x="39" y="286"/>
                    </a:lnTo>
                    <a:lnTo>
                      <a:pt x="23" y="446"/>
                    </a:lnTo>
                    <a:lnTo>
                      <a:pt x="0" y="439"/>
                    </a:lnTo>
                    <a:lnTo>
                      <a:pt x="15" y="243"/>
                    </a:lnTo>
                    <a:lnTo>
                      <a:pt x="39" y="189"/>
                    </a:lnTo>
                    <a:lnTo>
                      <a:pt x="57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DBB8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12"/>
              <p:cNvSpPr>
                <a:spLocks/>
              </p:cNvSpPr>
              <p:nvPr/>
            </p:nvSpPr>
            <p:spPr bwMode="auto">
              <a:xfrm>
                <a:off x="4132263" y="1136651"/>
                <a:ext cx="46038" cy="50800"/>
              </a:xfrm>
              <a:custGeom>
                <a:avLst/>
                <a:gdLst>
                  <a:gd name="T0" fmla="*/ 24 w 117"/>
                  <a:gd name="T1" fmla="*/ 0 h 127"/>
                  <a:gd name="T2" fmla="*/ 8 w 117"/>
                  <a:gd name="T3" fmla="*/ 5 h 127"/>
                  <a:gd name="T4" fmla="*/ 0 w 117"/>
                  <a:gd name="T5" fmla="*/ 43 h 127"/>
                  <a:gd name="T6" fmla="*/ 9 w 117"/>
                  <a:gd name="T7" fmla="*/ 53 h 127"/>
                  <a:gd name="T8" fmla="*/ 9 w 117"/>
                  <a:gd name="T9" fmla="*/ 74 h 127"/>
                  <a:gd name="T10" fmla="*/ 7 w 117"/>
                  <a:gd name="T11" fmla="*/ 98 h 127"/>
                  <a:gd name="T12" fmla="*/ 17 w 117"/>
                  <a:gd name="T13" fmla="*/ 111 h 127"/>
                  <a:gd name="T14" fmla="*/ 78 w 117"/>
                  <a:gd name="T15" fmla="*/ 127 h 127"/>
                  <a:gd name="T16" fmla="*/ 117 w 117"/>
                  <a:gd name="T17" fmla="*/ 31 h 127"/>
                  <a:gd name="T18" fmla="*/ 24 w 117"/>
                  <a:gd name="T19" fmla="*/ 0 h 127"/>
                  <a:gd name="T20" fmla="*/ 24 w 117"/>
                  <a:gd name="T21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" h="127">
                    <a:moveTo>
                      <a:pt x="24" y="0"/>
                    </a:moveTo>
                    <a:lnTo>
                      <a:pt x="8" y="5"/>
                    </a:lnTo>
                    <a:lnTo>
                      <a:pt x="0" y="43"/>
                    </a:lnTo>
                    <a:lnTo>
                      <a:pt x="9" y="53"/>
                    </a:lnTo>
                    <a:lnTo>
                      <a:pt x="9" y="74"/>
                    </a:lnTo>
                    <a:lnTo>
                      <a:pt x="7" y="98"/>
                    </a:lnTo>
                    <a:lnTo>
                      <a:pt x="17" y="111"/>
                    </a:lnTo>
                    <a:lnTo>
                      <a:pt x="78" y="127"/>
                    </a:lnTo>
                    <a:lnTo>
                      <a:pt x="117" y="3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14"/>
              <p:cNvSpPr>
                <a:spLocks/>
              </p:cNvSpPr>
              <p:nvPr/>
            </p:nvSpPr>
            <p:spPr bwMode="auto">
              <a:xfrm>
                <a:off x="4352926" y="1031876"/>
                <a:ext cx="161925" cy="187325"/>
              </a:xfrm>
              <a:custGeom>
                <a:avLst/>
                <a:gdLst>
                  <a:gd name="T0" fmla="*/ 40 w 405"/>
                  <a:gd name="T1" fmla="*/ 51 h 472"/>
                  <a:gd name="T2" fmla="*/ 53 w 405"/>
                  <a:gd name="T3" fmla="*/ 46 h 472"/>
                  <a:gd name="T4" fmla="*/ 64 w 405"/>
                  <a:gd name="T5" fmla="*/ 41 h 472"/>
                  <a:gd name="T6" fmla="*/ 74 w 405"/>
                  <a:gd name="T7" fmla="*/ 37 h 472"/>
                  <a:gd name="T8" fmla="*/ 85 w 405"/>
                  <a:gd name="T9" fmla="*/ 32 h 472"/>
                  <a:gd name="T10" fmla="*/ 97 w 405"/>
                  <a:gd name="T11" fmla="*/ 27 h 472"/>
                  <a:gd name="T12" fmla="*/ 110 w 405"/>
                  <a:gd name="T13" fmla="*/ 22 h 472"/>
                  <a:gd name="T14" fmla="*/ 124 w 405"/>
                  <a:gd name="T15" fmla="*/ 18 h 472"/>
                  <a:gd name="T16" fmla="*/ 137 w 405"/>
                  <a:gd name="T17" fmla="*/ 14 h 472"/>
                  <a:gd name="T18" fmla="*/ 151 w 405"/>
                  <a:gd name="T19" fmla="*/ 10 h 472"/>
                  <a:gd name="T20" fmla="*/ 164 w 405"/>
                  <a:gd name="T21" fmla="*/ 7 h 472"/>
                  <a:gd name="T22" fmla="*/ 177 w 405"/>
                  <a:gd name="T23" fmla="*/ 4 h 472"/>
                  <a:gd name="T24" fmla="*/ 192 w 405"/>
                  <a:gd name="T25" fmla="*/ 3 h 472"/>
                  <a:gd name="T26" fmla="*/ 204 w 405"/>
                  <a:gd name="T27" fmla="*/ 0 h 472"/>
                  <a:gd name="T28" fmla="*/ 217 w 405"/>
                  <a:gd name="T29" fmla="*/ 0 h 472"/>
                  <a:gd name="T30" fmla="*/ 229 w 405"/>
                  <a:gd name="T31" fmla="*/ 0 h 472"/>
                  <a:gd name="T32" fmla="*/ 242 w 405"/>
                  <a:gd name="T33" fmla="*/ 1 h 472"/>
                  <a:gd name="T34" fmla="*/ 256 w 405"/>
                  <a:gd name="T35" fmla="*/ 3 h 472"/>
                  <a:gd name="T36" fmla="*/ 268 w 405"/>
                  <a:gd name="T37" fmla="*/ 5 h 472"/>
                  <a:gd name="T38" fmla="*/ 281 w 405"/>
                  <a:gd name="T39" fmla="*/ 8 h 472"/>
                  <a:gd name="T40" fmla="*/ 293 w 405"/>
                  <a:gd name="T41" fmla="*/ 11 h 472"/>
                  <a:gd name="T42" fmla="*/ 305 w 405"/>
                  <a:gd name="T43" fmla="*/ 16 h 472"/>
                  <a:gd name="T44" fmla="*/ 317 w 405"/>
                  <a:gd name="T45" fmla="*/ 20 h 472"/>
                  <a:gd name="T46" fmla="*/ 328 w 405"/>
                  <a:gd name="T47" fmla="*/ 26 h 472"/>
                  <a:gd name="T48" fmla="*/ 339 w 405"/>
                  <a:gd name="T49" fmla="*/ 32 h 472"/>
                  <a:gd name="T50" fmla="*/ 349 w 405"/>
                  <a:gd name="T51" fmla="*/ 38 h 472"/>
                  <a:gd name="T52" fmla="*/ 359 w 405"/>
                  <a:gd name="T53" fmla="*/ 46 h 472"/>
                  <a:gd name="T54" fmla="*/ 374 w 405"/>
                  <a:gd name="T55" fmla="*/ 60 h 472"/>
                  <a:gd name="T56" fmla="*/ 389 w 405"/>
                  <a:gd name="T57" fmla="*/ 76 h 472"/>
                  <a:gd name="T58" fmla="*/ 397 w 405"/>
                  <a:gd name="T59" fmla="*/ 92 h 472"/>
                  <a:gd name="T60" fmla="*/ 403 w 405"/>
                  <a:gd name="T61" fmla="*/ 107 h 472"/>
                  <a:gd name="T62" fmla="*/ 404 w 405"/>
                  <a:gd name="T63" fmla="*/ 122 h 472"/>
                  <a:gd name="T64" fmla="*/ 403 w 405"/>
                  <a:gd name="T65" fmla="*/ 134 h 472"/>
                  <a:gd name="T66" fmla="*/ 400 w 405"/>
                  <a:gd name="T67" fmla="*/ 146 h 472"/>
                  <a:gd name="T68" fmla="*/ 395 w 405"/>
                  <a:gd name="T69" fmla="*/ 157 h 472"/>
                  <a:gd name="T70" fmla="*/ 390 w 405"/>
                  <a:gd name="T71" fmla="*/ 168 h 472"/>
                  <a:gd name="T72" fmla="*/ 376 w 405"/>
                  <a:gd name="T73" fmla="*/ 184 h 472"/>
                  <a:gd name="T74" fmla="*/ 359 w 405"/>
                  <a:gd name="T75" fmla="*/ 198 h 472"/>
                  <a:gd name="T76" fmla="*/ 342 w 405"/>
                  <a:gd name="T77" fmla="*/ 205 h 472"/>
                  <a:gd name="T78" fmla="*/ 334 w 405"/>
                  <a:gd name="T79" fmla="*/ 209 h 472"/>
                  <a:gd name="T80" fmla="*/ 365 w 405"/>
                  <a:gd name="T81" fmla="*/ 367 h 472"/>
                  <a:gd name="T82" fmla="*/ 365 w 405"/>
                  <a:gd name="T83" fmla="*/ 380 h 472"/>
                  <a:gd name="T84" fmla="*/ 363 w 405"/>
                  <a:gd name="T85" fmla="*/ 393 h 472"/>
                  <a:gd name="T86" fmla="*/ 356 w 405"/>
                  <a:gd name="T87" fmla="*/ 407 h 472"/>
                  <a:gd name="T88" fmla="*/ 347 w 405"/>
                  <a:gd name="T89" fmla="*/ 418 h 472"/>
                  <a:gd name="T90" fmla="*/ 336 w 405"/>
                  <a:gd name="T91" fmla="*/ 427 h 472"/>
                  <a:gd name="T92" fmla="*/ 323 w 405"/>
                  <a:gd name="T93" fmla="*/ 437 h 472"/>
                  <a:gd name="T94" fmla="*/ 307 w 405"/>
                  <a:gd name="T95" fmla="*/ 445 h 472"/>
                  <a:gd name="T96" fmla="*/ 293 w 405"/>
                  <a:gd name="T97" fmla="*/ 454 h 472"/>
                  <a:gd name="T98" fmla="*/ 280 w 405"/>
                  <a:gd name="T99" fmla="*/ 461 h 472"/>
                  <a:gd name="T100" fmla="*/ 269 w 405"/>
                  <a:gd name="T101" fmla="*/ 466 h 472"/>
                  <a:gd name="T102" fmla="*/ 259 w 405"/>
                  <a:gd name="T103" fmla="*/ 472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05" h="472">
                    <a:moveTo>
                      <a:pt x="35" y="55"/>
                    </a:moveTo>
                    <a:lnTo>
                      <a:pt x="36" y="54"/>
                    </a:lnTo>
                    <a:lnTo>
                      <a:pt x="38" y="52"/>
                    </a:lnTo>
                    <a:lnTo>
                      <a:pt x="40" y="51"/>
                    </a:lnTo>
                    <a:lnTo>
                      <a:pt x="42" y="50"/>
                    </a:lnTo>
                    <a:lnTo>
                      <a:pt x="46" y="49"/>
                    </a:lnTo>
                    <a:lnTo>
                      <a:pt x="49" y="48"/>
                    </a:lnTo>
                    <a:lnTo>
                      <a:pt x="53" y="46"/>
                    </a:lnTo>
                    <a:lnTo>
                      <a:pt x="58" y="43"/>
                    </a:lnTo>
                    <a:lnTo>
                      <a:pt x="59" y="42"/>
                    </a:lnTo>
                    <a:lnTo>
                      <a:pt x="61" y="41"/>
                    </a:lnTo>
                    <a:lnTo>
                      <a:pt x="64" y="41"/>
                    </a:lnTo>
                    <a:lnTo>
                      <a:pt x="66" y="40"/>
                    </a:lnTo>
                    <a:lnTo>
                      <a:pt x="69" y="39"/>
                    </a:lnTo>
                    <a:lnTo>
                      <a:pt x="72" y="37"/>
                    </a:lnTo>
                    <a:lnTo>
                      <a:pt x="74" y="37"/>
                    </a:lnTo>
                    <a:lnTo>
                      <a:pt x="76" y="36"/>
                    </a:lnTo>
                    <a:lnTo>
                      <a:pt x="80" y="35"/>
                    </a:lnTo>
                    <a:lnTo>
                      <a:pt x="83" y="32"/>
                    </a:lnTo>
                    <a:lnTo>
                      <a:pt x="85" y="32"/>
                    </a:lnTo>
                    <a:lnTo>
                      <a:pt x="88" y="31"/>
                    </a:lnTo>
                    <a:lnTo>
                      <a:pt x="92" y="30"/>
                    </a:lnTo>
                    <a:lnTo>
                      <a:pt x="95" y="28"/>
                    </a:lnTo>
                    <a:lnTo>
                      <a:pt x="97" y="27"/>
                    </a:lnTo>
                    <a:lnTo>
                      <a:pt x="100" y="26"/>
                    </a:lnTo>
                    <a:lnTo>
                      <a:pt x="104" y="25"/>
                    </a:lnTo>
                    <a:lnTo>
                      <a:pt x="107" y="24"/>
                    </a:lnTo>
                    <a:lnTo>
                      <a:pt x="110" y="22"/>
                    </a:lnTo>
                    <a:lnTo>
                      <a:pt x="114" y="21"/>
                    </a:lnTo>
                    <a:lnTo>
                      <a:pt x="117" y="20"/>
                    </a:lnTo>
                    <a:lnTo>
                      <a:pt x="120" y="19"/>
                    </a:lnTo>
                    <a:lnTo>
                      <a:pt x="124" y="18"/>
                    </a:lnTo>
                    <a:lnTo>
                      <a:pt x="127" y="17"/>
                    </a:lnTo>
                    <a:lnTo>
                      <a:pt x="130" y="16"/>
                    </a:lnTo>
                    <a:lnTo>
                      <a:pt x="133" y="15"/>
                    </a:lnTo>
                    <a:lnTo>
                      <a:pt x="137" y="14"/>
                    </a:lnTo>
                    <a:lnTo>
                      <a:pt x="141" y="14"/>
                    </a:lnTo>
                    <a:lnTo>
                      <a:pt x="144" y="11"/>
                    </a:lnTo>
                    <a:lnTo>
                      <a:pt x="148" y="11"/>
                    </a:lnTo>
                    <a:lnTo>
                      <a:pt x="151" y="10"/>
                    </a:lnTo>
                    <a:lnTo>
                      <a:pt x="154" y="9"/>
                    </a:lnTo>
                    <a:lnTo>
                      <a:pt x="158" y="8"/>
                    </a:lnTo>
                    <a:lnTo>
                      <a:pt x="161" y="7"/>
                    </a:lnTo>
                    <a:lnTo>
                      <a:pt x="164" y="7"/>
                    </a:lnTo>
                    <a:lnTo>
                      <a:pt x="168" y="6"/>
                    </a:lnTo>
                    <a:lnTo>
                      <a:pt x="171" y="5"/>
                    </a:lnTo>
                    <a:lnTo>
                      <a:pt x="174" y="5"/>
                    </a:lnTo>
                    <a:lnTo>
                      <a:pt x="177" y="4"/>
                    </a:lnTo>
                    <a:lnTo>
                      <a:pt x="181" y="4"/>
                    </a:lnTo>
                    <a:lnTo>
                      <a:pt x="184" y="3"/>
                    </a:lnTo>
                    <a:lnTo>
                      <a:pt x="187" y="3"/>
                    </a:lnTo>
                    <a:lnTo>
                      <a:pt x="192" y="3"/>
                    </a:lnTo>
                    <a:lnTo>
                      <a:pt x="195" y="3"/>
                    </a:lnTo>
                    <a:lnTo>
                      <a:pt x="197" y="1"/>
                    </a:lnTo>
                    <a:lnTo>
                      <a:pt x="202" y="1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4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4" y="0"/>
                    </a:lnTo>
                    <a:lnTo>
                      <a:pt x="236" y="0"/>
                    </a:lnTo>
                    <a:lnTo>
                      <a:pt x="240" y="1"/>
                    </a:lnTo>
                    <a:lnTo>
                      <a:pt x="242" y="1"/>
                    </a:lnTo>
                    <a:lnTo>
                      <a:pt x="247" y="3"/>
                    </a:lnTo>
                    <a:lnTo>
                      <a:pt x="249" y="3"/>
                    </a:lnTo>
                    <a:lnTo>
                      <a:pt x="252" y="3"/>
                    </a:lnTo>
                    <a:lnTo>
                      <a:pt x="256" y="3"/>
                    </a:lnTo>
                    <a:lnTo>
                      <a:pt x="259" y="4"/>
                    </a:lnTo>
                    <a:lnTo>
                      <a:pt x="262" y="4"/>
                    </a:lnTo>
                    <a:lnTo>
                      <a:pt x="265" y="5"/>
                    </a:lnTo>
                    <a:lnTo>
                      <a:pt x="268" y="5"/>
                    </a:lnTo>
                    <a:lnTo>
                      <a:pt x="272" y="6"/>
                    </a:lnTo>
                    <a:lnTo>
                      <a:pt x="274" y="7"/>
                    </a:lnTo>
                    <a:lnTo>
                      <a:pt x="277" y="7"/>
                    </a:lnTo>
                    <a:lnTo>
                      <a:pt x="281" y="8"/>
                    </a:lnTo>
                    <a:lnTo>
                      <a:pt x="284" y="9"/>
                    </a:lnTo>
                    <a:lnTo>
                      <a:pt x="287" y="9"/>
                    </a:lnTo>
                    <a:lnTo>
                      <a:pt x="290" y="10"/>
                    </a:lnTo>
                    <a:lnTo>
                      <a:pt x="293" y="11"/>
                    </a:lnTo>
                    <a:lnTo>
                      <a:pt x="297" y="13"/>
                    </a:lnTo>
                    <a:lnTo>
                      <a:pt x="299" y="14"/>
                    </a:lnTo>
                    <a:lnTo>
                      <a:pt x="303" y="15"/>
                    </a:lnTo>
                    <a:lnTo>
                      <a:pt x="305" y="16"/>
                    </a:lnTo>
                    <a:lnTo>
                      <a:pt x="308" y="17"/>
                    </a:lnTo>
                    <a:lnTo>
                      <a:pt x="310" y="18"/>
                    </a:lnTo>
                    <a:lnTo>
                      <a:pt x="314" y="19"/>
                    </a:lnTo>
                    <a:lnTo>
                      <a:pt x="317" y="20"/>
                    </a:lnTo>
                    <a:lnTo>
                      <a:pt x="320" y="21"/>
                    </a:lnTo>
                    <a:lnTo>
                      <a:pt x="323" y="22"/>
                    </a:lnTo>
                    <a:lnTo>
                      <a:pt x="325" y="25"/>
                    </a:lnTo>
                    <a:lnTo>
                      <a:pt x="328" y="26"/>
                    </a:lnTo>
                    <a:lnTo>
                      <a:pt x="331" y="27"/>
                    </a:lnTo>
                    <a:lnTo>
                      <a:pt x="334" y="28"/>
                    </a:lnTo>
                    <a:lnTo>
                      <a:pt x="336" y="30"/>
                    </a:lnTo>
                    <a:lnTo>
                      <a:pt x="339" y="32"/>
                    </a:lnTo>
                    <a:lnTo>
                      <a:pt x="342" y="33"/>
                    </a:lnTo>
                    <a:lnTo>
                      <a:pt x="345" y="35"/>
                    </a:lnTo>
                    <a:lnTo>
                      <a:pt x="347" y="37"/>
                    </a:lnTo>
                    <a:lnTo>
                      <a:pt x="349" y="38"/>
                    </a:lnTo>
                    <a:lnTo>
                      <a:pt x="352" y="40"/>
                    </a:lnTo>
                    <a:lnTo>
                      <a:pt x="354" y="41"/>
                    </a:lnTo>
                    <a:lnTo>
                      <a:pt x="357" y="43"/>
                    </a:lnTo>
                    <a:lnTo>
                      <a:pt x="359" y="46"/>
                    </a:lnTo>
                    <a:lnTo>
                      <a:pt x="362" y="48"/>
                    </a:lnTo>
                    <a:lnTo>
                      <a:pt x="367" y="51"/>
                    </a:lnTo>
                    <a:lnTo>
                      <a:pt x="371" y="55"/>
                    </a:lnTo>
                    <a:lnTo>
                      <a:pt x="374" y="60"/>
                    </a:lnTo>
                    <a:lnTo>
                      <a:pt x="379" y="64"/>
                    </a:lnTo>
                    <a:lnTo>
                      <a:pt x="382" y="69"/>
                    </a:lnTo>
                    <a:lnTo>
                      <a:pt x="385" y="72"/>
                    </a:lnTo>
                    <a:lnTo>
                      <a:pt x="389" y="76"/>
                    </a:lnTo>
                    <a:lnTo>
                      <a:pt x="392" y="81"/>
                    </a:lnTo>
                    <a:lnTo>
                      <a:pt x="394" y="84"/>
                    </a:lnTo>
                    <a:lnTo>
                      <a:pt x="396" y="89"/>
                    </a:lnTo>
                    <a:lnTo>
                      <a:pt x="397" y="92"/>
                    </a:lnTo>
                    <a:lnTo>
                      <a:pt x="400" y="96"/>
                    </a:lnTo>
                    <a:lnTo>
                      <a:pt x="401" y="100"/>
                    </a:lnTo>
                    <a:lnTo>
                      <a:pt x="402" y="103"/>
                    </a:lnTo>
                    <a:lnTo>
                      <a:pt x="403" y="107"/>
                    </a:lnTo>
                    <a:lnTo>
                      <a:pt x="404" y="111"/>
                    </a:lnTo>
                    <a:lnTo>
                      <a:pt x="404" y="114"/>
                    </a:lnTo>
                    <a:lnTo>
                      <a:pt x="404" y="117"/>
                    </a:lnTo>
                    <a:lnTo>
                      <a:pt x="404" y="122"/>
                    </a:lnTo>
                    <a:lnTo>
                      <a:pt x="405" y="125"/>
                    </a:lnTo>
                    <a:lnTo>
                      <a:pt x="404" y="128"/>
                    </a:lnTo>
                    <a:lnTo>
                      <a:pt x="404" y="130"/>
                    </a:lnTo>
                    <a:lnTo>
                      <a:pt x="403" y="134"/>
                    </a:lnTo>
                    <a:lnTo>
                      <a:pt x="403" y="137"/>
                    </a:lnTo>
                    <a:lnTo>
                      <a:pt x="402" y="140"/>
                    </a:lnTo>
                    <a:lnTo>
                      <a:pt x="401" y="143"/>
                    </a:lnTo>
                    <a:lnTo>
                      <a:pt x="400" y="146"/>
                    </a:lnTo>
                    <a:lnTo>
                      <a:pt x="400" y="149"/>
                    </a:lnTo>
                    <a:lnTo>
                      <a:pt x="397" y="151"/>
                    </a:lnTo>
                    <a:lnTo>
                      <a:pt x="396" y="155"/>
                    </a:lnTo>
                    <a:lnTo>
                      <a:pt x="395" y="157"/>
                    </a:lnTo>
                    <a:lnTo>
                      <a:pt x="394" y="160"/>
                    </a:lnTo>
                    <a:lnTo>
                      <a:pt x="393" y="163"/>
                    </a:lnTo>
                    <a:lnTo>
                      <a:pt x="391" y="166"/>
                    </a:lnTo>
                    <a:lnTo>
                      <a:pt x="390" y="168"/>
                    </a:lnTo>
                    <a:lnTo>
                      <a:pt x="389" y="171"/>
                    </a:lnTo>
                    <a:lnTo>
                      <a:pt x="385" y="176"/>
                    </a:lnTo>
                    <a:lnTo>
                      <a:pt x="381" y="180"/>
                    </a:lnTo>
                    <a:lnTo>
                      <a:pt x="376" y="184"/>
                    </a:lnTo>
                    <a:lnTo>
                      <a:pt x="373" y="188"/>
                    </a:lnTo>
                    <a:lnTo>
                      <a:pt x="368" y="191"/>
                    </a:lnTo>
                    <a:lnTo>
                      <a:pt x="363" y="195"/>
                    </a:lnTo>
                    <a:lnTo>
                      <a:pt x="359" y="198"/>
                    </a:lnTo>
                    <a:lnTo>
                      <a:pt x="354" y="200"/>
                    </a:lnTo>
                    <a:lnTo>
                      <a:pt x="350" y="202"/>
                    </a:lnTo>
                    <a:lnTo>
                      <a:pt x="346" y="204"/>
                    </a:lnTo>
                    <a:lnTo>
                      <a:pt x="342" y="205"/>
                    </a:lnTo>
                    <a:lnTo>
                      <a:pt x="339" y="206"/>
                    </a:lnTo>
                    <a:lnTo>
                      <a:pt x="336" y="207"/>
                    </a:lnTo>
                    <a:lnTo>
                      <a:pt x="335" y="209"/>
                    </a:lnTo>
                    <a:lnTo>
                      <a:pt x="334" y="209"/>
                    </a:lnTo>
                    <a:lnTo>
                      <a:pt x="334" y="209"/>
                    </a:lnTo>
                    <a:lnTo>
                      <a:pt x="365" y="363"/>
                    </a:lnTo>
                    <a:lnTo>
                      <a:pt x="365" y="364"/>
                    </a:lnTo>
                    <a:lnTo>
                      <a:pt x="365" y="367"/>
                    </a:lnTo>
                    <a:lnTo>
                      <a:pt x="365" y="369"/>
                    </a:lnTo>
                    <a:lnTo>
                      <a:pt x="365" y="373"/>
                    </a:lnTo>
                    <a:lnTo>
                      <a:pt x="365" y="376"/>
                    </a:lnTo>
                    <a:lnTo>
                      <a:pt x="365" y="380"/>
                    </a:lnTo>
                    <a:lnTo>
                      <a:pt x="365" y="384"/>
                    </a:lnTo>
                    <a:lnTo>
                      <a:pt x="364" y="388"/>
                    </a:lnTo>
                    <a:lnTo>
                      <a:pt x="363" y="389"/>
                    </a:lnTo>
                    <a:lnTo>
                      <a:pt x="363" y="393"/>
                    </a:lnTo>
                    <a:lnTo>
                      <a:pt x="362" y="395"/>
                    </a:lnTo>
                    <a:lnTo>
                      <a:pt x="361" y="397"/>
                    </a:lnTo>
                    <a:lnTo>
                      <a:pt x="359" y="401"/>
                    </a:lnTo>
                    <a:lnTo>
                      <a:pt x="356" y="407"/>
                    </a:lnTo>
                    <a:lnTo>
                      <a:pt x="353" y="409"/>
                    </a:lnTo>
                    <a:lnTo>
                      <a:pt x="351" y="412"/>
                    </a:lnTo>
                    <a:lnTo>
                      <a:pt x="349" y="415"/>
                    </a:lnTo>
                    <a:lnTo>
                      <a:pt x="347" y="418"/>
                    </a:lnTo>
                    <a:lnTo>
                      <a:pt x="345" y="420"/>
                    </a:lnTo>
                    <a:lnTo>
                      <a:pt x="341" y="422"/>
                    </a:lnTo>
                    <a:lnTo>
                      <a:pt x="338" y="425"/>
                    </a:lnTo>
                    <a:lnTo>
                      <a:pt x="336" y="427"/>
                    </a:lnTo>
                    <a:lnTo>
                      <a:pt x="332" y="429"/>
                    </a:lnTo>
                    <a:lnTo>
                      <a:pt x="329" y="432"/>
                    </a:lnTo>
                    <a:lnTo>
                      <a:pt x="326" y="434"/>
                    </a:lnTo>
                    <a:lnTo>
                      <a:pt x="323" y="437"/>
                    </a:lnTo>
                    <a:lnTo>
                      <a:pt x="318" y="439"/>
                    </a:lnTo>
                    <a:lnTo>
                      <a:pt x="315" y="441"/>
                    </a:lnTo>
                    <a:lnTo>
                      <a:pt x="310" y="443"/>
                    </a:lnTo>
                    <a:lnTo>
                      <a:pt x="307" y="445"/>
                    </a:lnTo>
                    <a:lnTo>
                      <a:pt x="304" y="448"/>
                    </a:lnTo>
                    <a:lnTo>
                      <a:pt x="299" y="450"/>
                    </a:lnTo>
                    <a:lnTo>
                      <a:pt x="296" y="452"/>
                    </a:lnTo>
                    <a:lnTo>
                      <a:pt x="293" y="454"/>
                    </a:lnTo>
                    <a:lnTo>
                      <a:pt x="290" y="455"/>
                    </a:lnTo>
                    <a:lnTo>
                      <a:pt x="286" y="458"/>
                    </a:lnTo>
                    <a:lnTo>
                      <a:pt x="283" y="459"/>
                    </a:lnTo>
                    <a:lnTo>
                      <a:pt x="280" y="461"/>
                    </a:lnTo>
                    <a:lnTo>
                      <a:pt x="276" y="462"/>
                    </a:lnTo>
                    <a:lnTo>
                      <a:pt x="274" y="463"/>
                    </a:lnTo>
                    <a:lnTo>
                      <a:pt x="271" y="465"/>
                    </a:lnTo>
                    <a:lnTo>
                      <a:pt x="269" y="466"/>
                    </a:lnTo>
                    <a:lnTo>
                      <a:pt x="264" y="469"/>
                    </a:lnTo>
                    <a:lnTo>
                      <a:pt x="261" y="470"/>
                    </a:lnTo>
                    <a:lnTo>
                      <a:pt x="260" y="471"/>
                    </a:lnTo>
                    <a:lnTo>
                      <a:pt x="259" y="472"/>
                    </a:lnTo>
                    <a:lnTo>
                      <a:pt x="0" y="105"/>
                    </a:lnTo>
                    <a:lnTo>
                      <a:pt x="35" y="55"/>
                    </a:lnTo>
                    <a:lnTo>
                      <a:pt x="35" y="5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5"/>
              <p:cNvSpPr>
                <a:spLocks/>
              </p:cNvSpPr>
              <p:nvPr/>
            </p:nvSpPr>
            <p:spPr bwMode="auto">
              <a:xfrm>
                <a:off x="4292601" y="1054101"/>
                <a:ext cx="180975" cy="550863"/>
              </a:xfrm>
              <a:custGeom>
                <a:avLst/>
                <a:gdLst>
                  <a:gd name="T0" fmla="*/ 33 w 456"/>
                  <a:gd name="T1" fmla="*/ 80 h 1390"/>
                  <a:gd name="T2" fmla="*/ 22 w 456"/>
                  <a:gd name="T3" fmla="*/ 115 h 1390"/>
                  <a:gd name="T4" fmla="*/ 10 w 456"/>
                  <a:gd name="T5" fmla="*/ 161 h 1390"/>
                  <a:gd name="T6" fmla="*/ 2 w 456"/>
                  <a:gd name="T7" fmla="*/ 217 h 1390"/>
                  <a:gd name="T8" fmla="*/ 1 w 456"/>
                  <a:gd name="T9" fmla="*/ 281 h 1390"/>
                  <a:gd name="T10" fmla="*/ 5 w 456"/>
                  <a:gd name="T11" fmla="*/ 347 h 1390"/>
                  <a:gd name="T12" fmla="*/ 15 w 456"/>
                  <a:gd name="T13" fmla="*/ 411 h 1390"/>
                  <a:gd name="T14" fmla="*/ 28 w 456"/>
                  <a:gd name="T15" fmla="*/ 469 h 1390"/>
                  <a:gd name="T16" fmla="*/ 39 w 456"/>
                  <a:gd name="T17" fmla="*/ 514 h 1390"/>
                  <a:gd name="T18" fmla="*/ 49 w 456"/>
                  <a:gd name="T19" fmla="*/ 548 h 1390"/>
                  <a:gd name="T20" fmla="*/ 54 w 456"/>
                  <a:gd name="T21" fmla="*/ 572 h 1390"/>
                  <a:gd name="T22" fmla="*/ 60 w 456"/>
                  <a:gd name="T23" fmla="*/ 616 h 1390"/>
                  <a:gd name="T24" fmla="*/ 71 w 456"/>
                  <a:gd name="T25" fmla="*/ 678 h 1390"/>
                  <a:gd name="T26" fmla="*/ 84 w 456"/>
                  <a:gd name="T27" fmla="*/ 746 h 1390"/>
                  <a:gd name="T28" fmla="*/ 100 w 456"/>
                  <a:gd name="T29" fmla="*/ 816 h 1390"/>
                  <a:gd name="T30" fmla="*/ 116 w 456"/>
                  <a:gd name="T31" fmla="*/ 875 h 1390"/>
                  <a:gd name="T32" fmla="*/ 131 w 456"/>
                  <a:gd name="T33" fmla="*/ 918 h 1390"/>
                  <a:gd name="T34" fmla="*/ 145 w 456"/>
                  <a:gd name="T35" fmla="*/ 950 h 1390"/>
                  <a:gd name="T36" fmla="*/ 169 w 456"/>
                  <a:gd name="T37" fmla="*/ 995 h 1390"/>
                  <a:gd name="T38" fmla="*/ 183 w 456"/>
                  <a:gd name="T39" fmla="*/ 1029 h 1390"/>
                  <a:gd name="T40" fmla="*/ 195 w 456"/>
                  <a:gd name="T41" fmla="*/ 1068 h 1390"/>
                  <a:gd name="T42" fmla="*/ 203 w 456"/>
                  <a:gd name="T43" fmla="*/ 1103 h 1390"/>
                  <a:gd name="T44" fmla="*/ 208 w 456"/>
                  <a:gd name="T45" fmla="*/ 1135 h 1390"/>
                  <a:gd name="T46" fmla="*/ 211 w 456"/>
                  <a:gd name="T47" fmla="*/ 1174 h 1390"/>
                  <a:gd name="T48" fmla="*/ 361 w 456"/>
                  <a:gd name="T49" fmla="*/ 1385 h 1390"/>
                  <a:gd name="T50" fmla="*/ 370 w 456"/>
                  <a:gd name="T51" fmla="*/ 1348 h 1390"/>
                  <a:gd name="T52" fmla="*/ 377 w 456"/>
                  <a:gd name="T53" fmla="*/ 1316 h 1390"/>
                  <a:gd name="T54" fmla="*/ 381 w 456"/>
                  <a:gd name="T55" fmla="*/ 1281 h 1390"/>
                  <a:gd name="T56" fmla="*/ 382 w 456"/>
                  <a:gd name="T57" fmla="*/ 1247 h 1390"/>
                  <a:gd name="T58" fmla="*/ 378 w 456"/>
                  <a:gd name="T59" fmla="*/ 1216 h 1390"/>
                  <a:gd name="T60" fmla="*/ 376 w 456"/>
                  <a:gd name="T61" fmla="*/ 1181 h 1390"/>
                  <a:gd name="T62" fmla="*/ 371 w 456"/>
                  <a:gd name="T63" fmla="*/ 1141 h 1390"/>
                  <a:gd name="T64" fmla="*/ 368 w 456"/>
                  <a:gd name="T65" fmla="*/ 1101 h 1390"/>
                  <a:gd name="T66" fmla="*/ 361 w 456"/>
                  <a:gd name="T67" fmla="*/ 1046 h 1390"/>
                  <a:gd name="T68" fmla="*/ 350 w 456"/>
                  <a:gd name="T69" fmla="*/ 986 h 1390"/>
                  <a:gd name="T70" fmla="*/ 336 w 456"/>
                  <a:gd name="T71" fmla="*/ 925 h 1390"/>
                  <a:gd name="T72" fmla="*/ 323 w 456"/>
                  <a:gd name="T73" fmla="*/ 864 h 1390"/>
                  <a:gd name="T74" fmla="*/ 313 w 456"/>
                  <a:gd name="T75" fmla="*/ 807 h 1390"/>
                  <a:gd name="T76" fmla="*/ 310 w 456"/>
                  <a:gd name="T77" fmla="*/ 759 h 1390"/>
                  <a:gd name="T78" fmla="*/ 310 w 456"/>
                  <a:gd name="T79" fmla="*/ 720 h 1390"/>
                  <a:gd name="T80" fmla="*/ 310 w 456"/>
                  <a:gd name="T81" fmla="*/ 690 h 1390"/>
                  <a:gd name="T82" fmla="*/ 313 w 456"/>
                  <a:gd name="T83" fmla="*/ 647 h 1390"/>
                  <a:gd name="T84" fmla="*/ 321 w 456"/>
                  <a:gd name="T85" fmla="*/ 603 h 1390"/>
                  <a:gd name="T86" fmla="*/ 321 w 456"/>
                  <a:gd name="T87" fmla="*/ 552 h 1390"/>
                  <a:gd name="T88" fmla="*/ 314 w 456"/>
                  <a:gd name="T89" fmla="*/ 512 h 1390"/>
                  <a:gd name="T90" fmla="*/ 455 w 456"/>
                  <a:gd name="T91" fmla="*/ 468 h 1390"/>
                  <a:gd name="T92" fmla="*/ 449 w 456"/>
                  <a:gd name="T93" fmla="*/ 433 h 1390"/>
                  <a:gd name="T94" fmla="*/ 443 w 456"/>
                  <a:gd name="T95" fmla="*/ 395 h 1390"/>
                  <a:gd name="T96" fmla="*/ 433 w 456"/>
                  <a:gd name="T97" fmla="*/ 347 h 1390"/>
                  <a:gd name="T98" fmla="*/ 421 w 456"/>
                  <a:gd name="T99" fmla="*/ 296 h 1390"/>
                  <a:gd name="T100" fmla="*/ 408 w 456"/>
                  <a:gd name="T101" fmla="*/ 245 h 1390"/>
                  <a:gd name="T102" fmla="*/ 391 w 456"/>
                  <a:gd name="T103" fmla="*/ 197 h 1390"/>
                  <a:gd name="T104" fmla="*/ 376 w 456"/>
                  <a:gd name="T105" fmla="*/ 154 h 1390"/>
                  <a:gd name="T106" fmla="*/ 361 w 456"/>
                  <a:gd name="T107" fmla="*/ 119 h 1390"/>
                  <a:gd name="T108" fmla="*/ 346 w 456"/>
                  <a:gd name="T109" fmla="*/ 84 h 1390"/>
                  <a:gd name="T110" fmla="*/ 323 w 456"/>
                  <a:gd name="T111" fmla="*/ 70 h 1390"/>
                  <a:gd name="T112" fmla="*/ 279 w 456"/>
                  <a:gd name="T113" fmla="*/ 56 h 1390"/>
                  <a:gd name="T114" fmla="*/ 230 w 456"/>
                  <a:gd name="T115" fmla="*/ 41 h 1390"/>
                  <a:gd name="T116" fmla="*/ 194 w 456"/>
                  <a:gd name="T117" fmla="*/ 23 h 1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6" h="1390">
                    <a:moveTo>
                      <a:pt x="175" y="0"/>
                    </a:moveTo>
                    <a:lnTo>
                      <a:pt x="44" y="56"/>
                    </a:lnTo>
                    <a:lnTo>
                      <a:pt x="43" y="57"/>
                    </a:lnTo>
                    <a:lnTo>
                      <a:pt x="40" y="60"/>
                    </a:lnTo>
                    <a:lnTo>
                      <a:pt x="39" y="62"/>
                    </a:lnTo>
                    <a:lnTo>
                      <a:pt x="38" y="65"/>
                    </a:lnTo>
                    <a:lnTo>
                      <a:pt x="37" y="69"/>
                    </a:lnTo>
                    <a:lnTo>
                      <a:pt x="36" y="73"/>
                    </a:lnTo>
                    <a:lnTo>
                      <a:pt x="34" y="75"/>
                    </a:lnTo>
                    <a:lnTo>
                      <a:pt x="34" y="78"/>
                    </a:lnTo>
                    <a:lnTo>
                      <a:pt x="33" y="80"/>
                    </a:lnTo>
                    <a:lnTo>
                      <a:pt x="32" y="83"/>
                    </a:lnTo>
                    <a:lnTo>
                      <a:pt x="31" y="85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8" y="94"/>
                    </a:lnTo>
                    <a:lnTo>
                      <a:pt x="27" y="97"/>
                    </a:lnTo>
                    <a:lnTo>
                      <a:pt x="26" y="101"/>
                    </a:lnTo>
                    <a:lnTo>
                      <a:pt x="25" y="104"/>
                    </a:lnTo>
                    <a:lnTo>
                      <a:pt x="24" y="108"/>
                    </a:lnTo>
                    <a:lnTo>
                      <a:pt x="23" y="111"/>
                    </a:lnTo>
                    <a:lnTo>
                      <a:pt x="22" y="115"/>
                    </a:lnTo>
                    <a:lnTo>
                      <a:pt x="21" y="119"/>
                    </a:lnTo>
                    <a:lnTo>
                      <a:pt x="20" y="123"/>
                    </a:lnTo>
                    <a:lnTo>
                      <a:pt x="18" y="126"/>
                    </a:lnTo>
                    <a:lnTo>
                      <a:pt x="17" y="130"/>
                    </a:lnTo>
                    <a:lnTo>
                      <a:pt x="16" y="135"/>
                    </a:lnTo>
                    <a:lnTo>
                      <a:pt x="15" y="139"/>
                    </a:lnTo>
                    <a:lnTo>
                      <a:pt x="14" y="143"/>
                    </a:lnTo>
                    <a:lnTo>
                      <a:pt x="13" y="148"/>
                    </a:lnTo>
                    <a:lnTo>
                      <a:pt x="12" y="152"/>
                    </a:lnTo>
                    <a:lnTo>
                      <a:pt x="12" y="157"/>
                    </a:lnTo>
                    <a:lnTo>
                      <a:pt x="10" y="161"/>
                    </a:lnTo>
                    <a:lnTo>
                      <a:pt x="10" y="167"/>
                    </a:lnTo>
                    <a:lnTo>
                      <a:pt x="9" y="171"/>
                    </a:lnTo>
                    <a:lnTo>
                      <a:pt x="7" y="177"/>
                    </a:lnTo>
                    <a:lnTo>
                      <a:pt x="6" y="181"/>
                    </a:lnTo>
                    <a:lnTo>
                      <a:pt x="6" y="186"/>
                    </a:lnTo>
                    <a:lnTo>
                      <a:pt x="5" y="191"/>
                    </a:lnTo>
                    <a:lnTo>
                      <a:pt x="5" y="197"/>
                    </a:lnTo>
                    <a:lnTo>
                      <a:pt x="4" y="202"/>
                    </a:lnTo>
                    <a:lnTo>
                      <a:pt x="3" y="206"/>
                    </a:lnTo>
                    <a:lnTo>
                      <a:pt x="2" y="212"/>
                    </a:lnTo>
                    <a:lnTo>
                      <a:pt x="2" y="217"/>
                    </a:lnTo>
                    <a:lnTo>
                      <a:pt x="2" y="223"/>
                    </a:lnTo>
                    <a:lnTo>
                      <a:pt x="1" y="229"/>
                    </a:lnTo>
                    <a:lnTo>
                      <a:pt x="1" y="234"/>
                    </a:lnTo>
                    <a:lnTo>
                      <a:pt x="1" y="241"/>
                    </a:lnTo>
                    <a:lnTo>
                      <a:pt x="0" y="246"/>
                    </a:lnTo>
                    <a:lnTo>
                      <a:pt x="0" y="252"/>
                    </a:lnTo>
                    <a:lnTo>
                      <a:pt x="0" y="257"/>
                    </a:lnTo>
                    <a:lnTo>
                      <a:pt x="0" y="264"/>
                    </a:lnTo>
                    <a:lnTo>
                      <a:pt x="0" y="269"/>
                    </a:lnTo>
                    <a:lnTo>
                      <a:pt x="0" y="276"/>
                    </a:lnTo>
                    <a:lnTo>
                      <a:pt x="1" y="281"/>
                    </a:lnTo>
                    <a:lnTo>
                      <a:pt x="1" y="288"/>
                    </a:lnTo>
                    <a:lnTo>
                      <a:pt x="1" y="294"/>
                    </a:lnTo>
                    <a:lnTo>
                      <a:pt x="1" y="300"/>
                    </a:lnTo>
                    <a:lnTo>
                      <a:pt x="2" y="306"/>
                    </a:lnTo>
                    <a:lnTo>
                      <a:pt x="2" y="312"/>
                    </a:lnTo>
                    <a:lnTo>
                      <a:pt x="2" y="318"/>
                    </a:lnTo>
                    <a:lnTo>
                      <a:pt x="3" y="324"/>
                    </a:lnTo>
                    <a:lnTo>
                      <a:pt x="3" y="330"/>
                    </a:lnTo>
                    <a:lnTo>
                      <a:pt x="4" y="336"/>
                    </a:lnTo>
                    <a:lnTo>
                      <a:pt x="4" y="342"/>
                    </a:lnTo>
                    <a:lnTo>
                      <a:pt x="5" y="347"/>
                    </a:lnTo>
                    <a:lnTo>
                      <a:pt x="6" y="353"/>
                    </a:lnTo>
                    <a:lnTo>
                      <a:pt x="6" y="360"/>
                    </a:lnTo>
                    <a:lnTo>
                      <a:pt x="7" y="365"/>
                    </a:lnTo>
                    <a:lnTo>
                      <a:pt x="9" y="372"/>
                    </a:lnTo>
                    <a:lnTo>
                      <a:pt x="10" y="377"/>
                    </a:lnTo>
                    <a:lnTo>
                      <a:pt x="11" y="384"/>
                    </a:lnTo>
                    <a:lnTo>
                      <a:pt x="12" y="389"/>
                    </a:lnTo>
                    <a:lnTo>
                      <a:pt x="12" y="395"/>
                    </a:lnTo>
                    <a:lnTo>
                      <a:pt x="13" y="400"/>
                    </a:lnTo>
                    <a:lnTo>
                      <a:pt x="14" y="406"/>
                    </a:lnTo>
                    <a:lnTo>
                      <a:pt x="15" y="411"/>
                    </a:lnTo>
                    <a:lnTo>
                      <a:pt x="16" y="417"/>
                    </a:lnTo>
                    <a:lnTo>
                      <a:pt x="17" y="422"/>
                    </a:lnTo>
                    <a:lnTo>
                      <a:pt x="18" y="428"/>
                    </a:lnTo>
                    <a:lnTo>
                      <a:pt x="20" y="433"/>
                    </a:lnTo>
                    <a:lnTo>
                      <a:pt x="21" y="438"/>
                    </a:lnTo>
                    <a:lnTo>
                      <a:pt x="22" y="443"/>
                    </a:lnTo>
                    <a:lnTo>
                      <a:pt x="23" y="449"/>
                    </a:lnTo>
                    <a:lnTo>
                      <a:pt x="24" y="454"/>
                    </a:lnTo>
                    <a:lnTo>
                      <a:pt x="25" y="459"/>
                    </a:lnTo>
                    <a:lnTo>
                      <a:pt x="27" y="463"/>
                    </a:lnTo>
                    <a:lnTo>
                      <a:pt x="28" y="469"/>
                    </a:lnTo>
                    <a:lnTo>
                      <a:pt x="29" y="473"/>
                    </a:lnTo>
                    <a:lnTo>
                      <a:pt x="29" y="477"/>
                    </a:lnTo>
                    <a:lnTo>
                      <a:pt x="31" y="482"/>
                    </a:lnTo>
                    <a:lnTo>
                      <a:pt x="32" y="486"/>
                    </a:lnTo>
                    <a:lnTo>
                      <a:pt x="33" y="491"/>
                    </a:lnTo>
                    <a:lnTo>
                      <a:pt x="34" y="495"/>
                    </a:lnTo>
                    <a:lnTo>
                      <a:pt x="35" y="499"/>
                    </a:lnTo>
                    <a:lnTo>
                      <a:pt x="36" y="504"/>
                    </a:lnTo>
                    <a:lnTo>
                      <a:pt x="37" y="507"/>
                    </a:lnTo>
                    <a:lnTo>
                      <a:pt x="38" y="511"/>
                    </a:lnTo>
                    <a:lnTo>
                      <a:pt x="39" y="514"/>
                    </a:lnTo>
                    <a:lnTo>
                      <a:pt x="40" y="518"/>
                    </a:lnTo>
                    <a:lnTo>
                      <a:pt x="40" y="520"/>
                    </a:lnTo>
                    <a:lnTo>
                      <a:pt x="42" y="524"/>
                    </a:lnTo>
                    <a:lnTo>
                      <a:pt x="43" y="527"/>
                    </a:lnTo>
                    <a:lnTo>
                      <a:pt x="44" y="530"/>
                    </a:lnTo>
                    <a:lnTo>
                      <a:pt x="45" y="533"/>
                    </a:lnTo>
                    <a:lnTo>
                      <a:pt x="46" y="535"/>
                    </a:lnTo>
                    <a:lnTo>
                      <a:pt x="46" y="537"/>
                    </a:lnTo>
                    <a:lnTo>
                      <a:pt x="47" y="540"/>
                    </a:lnTo>
                    <a:lnTo>
                      <a:pt x="48" y="544"/>
                    </a:lnTo>
                    <a:lnTo>
                      <a:pt x="49" y="548"/>
                    </a:lnTo>
                    <a:lnTo>
                      <a:pt x="50" y="550"/>
                    </a:lnTo>
                    <a:lnTo>
                      <a:pt x="50" y="552"/>
                    </a:lnTo>
                    <a:lnTo>
                      <a:pt x="51" y="553"/>
                    </a:lnTo>
                    <a:lnTo>
                      <a:pt x="51" y="555"/>
                    </a:lnTo>
                    <a:lnTo>
                      <a:pt x="51" y="556"/>
                    </a:lnTo>
                    <a:lnTo>
                      <a:pt x="53" y="559"/>
                    </a:lnTo>
                    <a:lnTo>
                      <a:pt x="53" y="562"/>
                    </a:lnTo>
                    <a:lnTo>
                      <a:pt x="53" y="564"/>
                    </a:lnTo>
                    <a:lnTo>
                      <a:pt x="53" y="567"/>
                    </a:lnTo>
                    <a:lnTo>
                      <a:pt x="54" y="569"/>
                    </a:lnTo>
                    <a:lnTo>
                      <a:pt x="54" y="572"/>
                    </a:lnTo>
                    <a:lnTo>
                      <a:pt x="55" y="576"/>
                    </a:lnTo>
                    <a:lnTo>
                      <a:pt x="55" y="579"/>
                    </a:lnTo>
                    <a:lnTo>
                      <a:pt x="56" y="582"/>
                    </a:lnTo>
                    <a:lnTo>
                      <a:pt x="57" y="587"/>
                    </a:lnTo>
                    <a:lnTo>
                      <a:pt x="57" y="590"/>
                    </a:lnTo>
                    <a:lnTo>
                      <a:pt x="57" y="594"/>
                    </a:lnTo>
                    <a:lnTo>
                      <a:pt x="58" y="599"/>
                    </a:lnTo>
                    <a:lnTo>
                      <a:pt x="59" y="603"/>
                    </a:lnTo>
                    <a:lnTo>
                      <a:pt x="59" y="606"/>
                    </a:lnTo>
                    <a:lnTo>
                      <a:pt x="60" y="612"/>
                    </a:lnTo>
                    <a:lnTo>
                      <a:pt x="60" y="616"/>
                    </a:lnTo>
                    <a:lnTo>
                      <a:pt x="61" y="622"/>
                    </a:lnTo>
                    <a:lnTo>
                      <a:pt x="62" y="626"/>
                    </a:lnTo>
                    <a:lnTo>
                      <a:pt x="64" y="632"/>
                    </a:lnTo>
                    <a:lnTo>
                      <a:pt x="64" y="637"/>
                    </a:lnTo>
                    <a:lnTo>
                      <a:pt x="66" y="643"/>
                    </a:lnTo>
                    <a:lnTo>
                      <a:pt x="66" y="648"/>
                    </a:lnTo>
                    <a:lnTo>
                      <a:pt x="67" y="654"/>
                    </a:lnTo>
                    <a:lnTo>
                      <a:pt x="68" y="660"/>
                    </a:lnTo>
                    <a:lnTo>
                      <a:pt x="70" y="666"/>
                    </a:lnTo>
                    <a:lnTo>
                      <a:pt x="70" y="671"/>
                    </a:lnTo>
                    <a:lnTo>
                      <a:pt x="71" y="678"/>
                    </a:lnTo>
                    <a:lnTo>
                      <a:pt x="72" y="683"/>
                    </a:lnTo>
                    <a:lnTo>
                      <a:pt x="73" y="690"/>
                    </a:lnTo>
                    <a:lnTo>
                      <a:pt x="75" y="696"/>
                    </a:lnTo>
                    <a:lnTo>
                      <a:pt x="76" y="702"/>
                    </a:lnTo>
                    <a:lnTo>
                      <a:pt x="78" y="709"/>
                    </a:lnTo>
                    <a:lnTo>
                      <a:pt x="79" y="715"/>
                    </a:lnTo>
                    <a:lnTo>
                      <a:pt x="79" y="721"/>
                    </a:lnTo>
                    <a:lnTo>
                      <a:pt x="81" y="728"/>
                    </a:lnTo>
                    <a:lnTo>
                      <a:pt x="82" y="734"/>
                    </a:lnTo>
                    <a:lnTo>
                      <a:pt x="83" y="741"/>
                    </a:lnTo>
                    <a:lnTo>
                      <a:pt x="84" y="746"/>
                    </a:lnTo>
                    <a:lnTo>
                      <a:pt x="87" y="753"/>
                    </a:lnTo>
                    <a:lnTo>
                      <a:pt x="88" y="759"/>
                    </a:lnTo>
                    <a:lnTo>
                      <a:pt x="89" y="766"/>
                    </a:lnTo>
                    <a:lnTo>
                      <a:pt x="91" y="773"/>
                    </a:lnTo>
                    <a:lnTo>
                      <a:pt x="92" y="778"/>
                    </a:lnTo>
                    <a:lnTo>
                      <a:pt x="93" y="785"/>
                    </a:lnTo>
                    <a:lnTo>
                      <a:pt x="94" y="791"/>
                    </a:lnTo>
                    <a:lnTo>
                      <a:pt x="95" y="797"/>
                    </a:lnTo>
                    <a:lnTo>
                      <a:pt x="98" y="804"/>
                    </a:lnTo>
                    <a:lnTo>
                      <a:pt x="99" y="810"/>
                    </a:lnTo>
                    <a:lnTo>
                      <a:pt x="100" y="816"/>
                    </a:lnTo>
                    <a:lnTo>
                      <a:pt x="102" y="821"/>
                    </a:lnTo>
                    <a:lnTo>
                      <a:pt x="103" y="828"/>
                    </a:lnTo>
                    <a:lnTo>
                      <a:pt x="104" y="833"/>
                    </a:lnTo>
                    <a:lnTo>
                      <a:pt x="106" y="839"/>
                    </a:lnTo>
                    <a:lnTo>
                      <a:pt x="107" y="844"/>
                    </a:lnTo>
                    <a:lnTo>
                      <a:pt x="110" y="850"/>
                    </a:lnTo>
                    <a:lnTo>
                      <a:pt x="111" y="855"/>
                    </a:lnTo>
                    <a:lnTo>
                      <a:pt x="113" y="861"/>
                    </a:lnTo>
                    <a:lnTo>
                      <a:pt x="114" y="865"/>
                    </a:lnTo>
                    <a:lnTo>
                      <a:pt x="115" y="871"/>
                    </a:lnTo>
                    <a:lnTo>
                      <a:pt x="116" y="875"/>
                    </a:lnTo>
                    <a:lnTo>
                      <a:pt x="118" y="881"/>
                    </a:lnTo>
                    <a:lnTo>
                      <a:pt x="120" y="884"/>
                    </a:lnTo>
                    <a:lnTo>
                      <a:pt x="121" y="888"/>
                    </a:lnTo>
                    <a:lnTo>
                      <a:pt x="122" y="893"/>
                    </a:lnTo>
                    <a:lnTo>
                      <a:pt x="123" y="897"/>
                    </a:lnTo>
                    <a:lnTo>
                      <a:pt x="124" y="900"/>
                    </a:lnTo>
                    <a:lnTo>
                      <a:pt x="125" y="904"/>
                    </a:lnTo>
                    <a:lnTo>
                      <a:pt x="127" y="908"/>
                    </a:lnTo>
                    <a:lnTo>
                      <a:pt x="128" y="911"/>
                    </a:lnTo>
                    <a:lnTo>
                      <a:pt x="129" y="915"/>
                    </a:lnTo>
                    <a:lnTo>
                      <a:pt x="131" y="918"/>
                    </a:lnTo>
                    <a:lnTo>
                      <a:pt x="132" y="921"/>
                    </a:lnTo>
                    <a:lnTo>
                      <a:pt x="134" y="925"/>
                    </a:lnTo>
                    <a:lnTo>
                      <a:pt x="134" y="927"/>
                    </a:lnTo>
                    <a:lnTo>
                      <a:pt x="136" y="930"/>
                    </a:lnTo>
                    <a:lnTo>
                      <a:pt x="136" y="932"/>
                    </a:lnTo>
                    <a:lnTo>
                      <a:pt x="138" y="936"/>
                    </a:lnTo>
                    <a:lnTo>
                      <a:pt x="138" y="938"/>
                    </a:lnTo>
                    <a:lnTo>
                      <a:pt x="140" y="940"/>
                    </a:lnTo>
                    <a:lnTo>
                      <a:pt x="142" y="943"/>
                    </a:lnTo>
                    <a:lnTo>
                      <a:pt x="143" y="946"/>
                    </a:lnTo>
                    <a:lnTo>
                      <a:pt x="145" y="950"/>
                    </a:lnTo>
                    <a:lnTo>
                      <a:pt x="147" y="954"/>
                    </a:lnTo>
                    <a:lnTo>
                      <a:pt x="149" y="959"/>
                    </a:lnTo>
                    <a:lnTo>
                      <a:pt x="153" y="963"/>
                    </a:lnTo>
                    <a:lnTo>
                      <a:pt x="154" y="968"/>
                    </a:lnTo>
                    <a:lnTo>
                      <a:pt x="156" y="971"/>
                    </a:lnTo>
                    <a:lnTo>
                      <a:pt x="158" y="974"/>
                    </a:lnTo>
                    <a:lnTo>
                      <a:pt x="160" y="979"/>
                    </a:lnTo>
                    <a:lnTo>
                      <a:pt x="162" y="983"/>
                    </a:lnTo>
                    <a:lnTo>
                      <a:pt x="165" y="986"/>
                    </a:lnTo>
                    <a:lnTo>
                      <a:pt x="166" y="991"/>
                    </a:lnTo>
                    <a:lnTo>
                      <a:pt x="169" y="995"/>
                    </a:lnTo>
                    <a:lnTo>
                      <a:pt x="170" y="1000"/>
                    </a:lnTo>
                    <a:lnTo>
                      <a:pt x="173" y="1004"/>
                    </a:lnTo>
                    <a:lnTo>
                      <a:pt x="175" y="1006"/>
                    </a:lnTo>
                    <a:lnTo>
                      <a:pt x="175" y="1010"/>
                    </a:lnTo>
                    <a:lnTo>
                      <a:pt x="177" y="1012"/>
                    </a:lnTo>
                    <a:lnTo>
                      <a:pt x="178" y="1014"/>
                    </a:lnTo>
                    <a:lnTo>
                      <a:pt x="179" y="1017"/>
                    </a:lnTo>
                    <a:lnTo>
                      <a:pt x="180" y="1019"/>
                    </a:lnTo>
                    <a:lnTo>
                      <a:pt x="181" y="1023"/>
                    </a:lnTo>
                    <a:lnTo>
                      <a:pt x="182" y="1026"/>
                    </a:lnTo>
                    <a:lnTo>
                      <a:pt x="183" y="1029"/>
                    </a:lnTo>
                    <a:lnTo>
                      <a:pt x="184" y="1033"/>
                    </a:lnTo>
                    <a:lnTo>
                      <a:pt x="187" y="1036"/>
                    </a:lnTo>
                    <a:lnTo>
                      <a:pt x="188" y="1039"/>
                    </a:lnTo>
                    <a:lnTo>
                      <a:pt x="189" y="1043"/>
                    </a:lnTo>
                    <a:lnTo>
                      <a:pt x="189" y="1046"/>
                    </a:lnTo>
                    <a:lnTo>
                      <a:pt x="190" y="1050"/>
                    </a:lnTo>
                    <a:lnTo>
                      <a:pt x="191" y="1054"/>
                    </a:lnTo>
                    <a:lnTo>
                      <a:pt x="192" y="1057"/>
                    </a:lnTo>
                    <a:lnTo>
                      <a:pt x="193" y="1060"/>
                    </a:lnTo>
                    <a:lnTo>
                      <a:pt x="194" y="1064"/>
                    </a:lnTo>
                    <a:lnTo>
                      <a:pt x="195" y="1068"/>
                    </a:lnTo>
                    <a:lnTo>
                      <a:pt x="195" y="1071"/>
                    </a:lnTo>
                    <a:lnTo>
                      <a:pt x="197" y="1075"/>
                    </a:lnTo>
                    <a:lnTo>
                      <a:pt x="198" y="1078"/>
                    </a:lnTo>
                    <a:lnTo>
                      <a:pt x="199" y="1081"/>
                    </a:lnTo>
                    <a:lnTo>
                      <a:pt x="199" y="1084"/>
                    </a:lnTo>
                    <a:lnTo>
                      <a:pt x="200" y="1088"/>
                    </a:lnTo>
                    <a:lnTo>
                      <a:pt x="201" y="1091"/>
                    </a:lnTo>
                    <a:lnTo>
                      <a:pt x="202" y="1094"/>
                    </a:lnTo>
                    <a:lnTo>
                      <a:pt x="202" y="1097"/>
                    </a:lnTo>
                    <a:lnTo>
                      <a:pt x="202" y="1100"/>
                    </a:lnTo>
                    <a:lnTo>
                      <a:pt x="203" y="1103"/>
                    </a:lnTo>
                    <a:lnTo>
                      <a:pt x="204" y="1106"/>
                    </a:lnTo>
                    <a:lnTo>
                      <a:pt x="204" y="1109"/>
                    </a:lnTo>
                    <a:lnTo>
                      <a:pt x="204" y="1112"/>
                    </a:lnTo>
                    <a:lnTo>
                      <a:pt x="204" y="1115"/>
                    </a:lnTo>
                    <a:lnTo>
                      <a:pt x="205" y="1119"/>
                    </a:lnTo>
                    <a:lnTo>
                      <a:pt x="205" y="1121"/>
                    </a:lnTo>
                    <a:lnTo>
                      <a:pt x="206" y="1124"/>
                    </a:lnTo>
                    <a:lnTo>
                      <a:pt x="206" y="1126"/>
                    </a:lnTo>
                    <a:lnTo>
                      <a:pt x="206" y="1130"/>
                    </a:lnTo>
                    <a:lnTo>
                      <a:pt x="208" y="1132"/>
                    </a:lnTo>
                    <a:lnTo>
                      <a:pt x="208" y="1135"/>
                    </a:lnTo>
                    <a:lnTo>
                      <a:pt x="209" y="1137"/>
                    </a:lnTo>
                    <a:lnTo>
                      <a:pt x="209" y="1141"/>
                    </a:lnTo>
                    <a:lnTo>
                      <a:pt x="209" y="1145"/>
                    </a:lnTo>
                    <a:lnTo>
                      <a:pt x="209" y="1149"/>
                    </a:lnTo>
                    <a:lnTo>
                      <a:pt x="210" y="1154"/>
                    </a:lnTo>
                    <a:lnTo>
                      <a:pt x="210" y="1158"/>
                    </a:lnTo>
                    <a:lnTo>
                      <a:pt x="210" y="1162"/>
                    </a:lnTo>
                    <a:lnTo>
                      <a:pt x="210" y="1165"/>
                    </a:lnTo>
                    <a:lnTo>
                      <a:pt x="210" y="1168"/>
                    </a:lnTo>
                    <a:lnTo>
                      <a:pt x="211" y="1171"/>
                    </a:lnTo>
                    <a:lnTo>
                      <a:pt x="211" y="1174"/>
                    </a:lnTo>
                    <a:lnTo>
                      <a:pt x="211" y="1177"/>
                    </a:lnTo>
                    <a:lnTo>
                      <a:pt x="211" y="1178"/>
                    </a:lnTo>
                    <a:lnTo>
                      <a:pt x="211" y="1180"/>
                    </a:lnTo>
                    <a:lnTo>
                      <a:pt x="211" y="1182"/>
                    </a:lnTo>
                    <a:lnTo>
                      <a:pt x="211" y="1184"/>
                    </a:lnTo>
                    <a:lnTo>
                      <a:pt x="202" y="1242"/>
                    </a:lnTo>
                    <a:lnTo>
                      <a:pt x="145" y="1247"/>
                    </a:lnTo>
                    <a:lnTo>
                      <a:pt x="129" y="1276"/>
                    </a:lnTo>
                    <a:lnTo>
                      <a:pt x="361" y="1390"/>
                    </a:lnTo>
                    <a:lnTo>
                      <a:pt x="361" y="1388"/>
                    </a:lnTo>
                    <a:lnTo>
                      <a:pt x="361" y="1385"/>
                    </a:lnTo>
                    <a:lnTo>
                      <a:pt x="363" y="1382"/>
                    </a:lnTo>
                    <a:lnTo>
                      <a:pt x="364" y="1380"/>
                    </a:lnTo>
                    <a:lnTo>
                      <a:pt x="364" y="1376"/>
                    </a:lnTo>
                    <a:lnTo>
                      <a:pt x="365" y="1373"/>
                    </a:lnTo>
                    <a:lnTo>
                      <a:pt x="366" y="1369"/>
                    </a:lnTo>
                    <a:lnTo>
                      <a:pt x="367" y="1365"/>
                    </a:lnTo>
                    <a:lnTo>
                      <a:pt x="368" y="1360"/>
                    </a:lnTo>
                    <a:lnTo>
                      <a:pt x="369" y="1355"/>
                    </a:lnTo>
                    <a:lnTo>
                      <a:pt x="369" y="1353"/>
                    </a:lnTo>
                    <a:lnTo>
                      <a:pt x="370" y="1350"/>
                    </a:lnTo>
                    <a:lnTo>
                      <a:pt x="370" y="1348"/>
                    </a:lnTo>
                    <a:lnTo>
                      <a:pt x="371" y="1346"/>
                    </a:lnTo>
                    <a:lnTo>
                      <a:pt x="371" y="1342"/>
                    </a:lnTo>
                    <a:lnTo>
                      <a:pt x="372" y="1340"/>
                    </a:lnTo>
                    <a:lnTo>
                      <a:pt x="374" y="1337"/>
                    </a:lnTo>
                    <a:lnTo>
                      <a:pt x="374" y="1335"/>
                    </a:lnTo>
                    <a:lnTo>
                      <a:pt x="374" y="1331"/>
                    </a:lnTo>
                    <a:lnTo>
                      <a:pt x="375" y="1328"/>
                    </a:lnTo>
                    <a:lnTo>
                      <a:pt x="375" y="1325"/>
                    </a:lnTo>
                    <a:lnTo>
                      <a:pt x="376" y="1321"/>
                    </a:lnTo>
                    <a:lnTo>
                      <a:pt x="376" y="1319"/>
                    </a:lnTo>
                    <a:lnTo>
                      <a:pt x="377" y="1316"/>
                    </a:lnTo>
                    <a:lnTo>
                      <a:pt x="377" y="1312"/>
                    </a:lnTo>
                    <a:lnTo>
                      <a:pt x="378" y="1309"/>
                    </a:lnTo>
                    <a:lnTo>
                      <a:pt x="378" y="1306"/>
                    </a:lnTo>
                    <a:lnTo>
                      <a:pt x="378" y="1303"/>
                    </a:lnTo>
                    <a:lnTo>
                      <a:pt x="379" y="1300"/>
                    </a:lnTo>
                    <a:lnTo>
                      <a:pt x="379" y="1297"/>
                    </a:lnTo>
                    <a:lnTo>
                      <a:pt x="380" y="1294"/>
                    </a:lnTo>
                    <a:lnTo>
                      <a:pt x="380" y="1290"/>
                    </a:lnTo>
                    <a:lnTo>
                      <a:pt x="380" y="1287"/>
                    </a:lnTo>
                    <a:lnTo>
                      <a:pt x="381" y="1285"/>
                    </a:lnTo>
                    <a:lnTo>
                      <a:pt x="381" y="1281"/>
                    </a:lnTo>
                    <a:lnTo>
                      <a:pt x="381" y="1277"/>
                    </a:lnTo>
                    <a:lnTo>
                      <a:pt x="381" y="1275"/>
                    </a:lnTo>
                    <a:lnTo>
                      <a:pt x="382" y="1272"/>
                    </a:lnTo>
                    <a:lnTo>
                      <a:pt x="382" y="1268"/>
                    </a:lnTo>
                    <a:lnTo>
                      <a:pt x="382" y="1265"/>
                    </a:lnTo>
                    <a:lnTo>
                      <a:pt x="382" y="1262"/>
                    </a:lnTo>
                    <a:lnTo>
                      <a:pt x="382" y="1260"/>
                    </a:lnTo>
                    <a:lnTo>
                      <a:pt x="382" y="1256"/>
                    </a:lnTo>
                    <a:lnTo>
                      <a:pt x="382" y="1253"/>
                    </a:lnTo>
                    <a:lnTo>
                      <a:pt x="382" y="1251"/>
                    </a:lnTo>
                    <a:lnTo>
                      <a:pt x="382" y="1247"/>
                    </a:lnTo>
                    <a:lnTo>
                      <a:pt x="381" y="1245"/>
                    </a:lnTo>
                    <a:lnTo>
                      <a:pt x="381" y="1242"/>
                    </a:lnTo>
                    <a:lnTo>
                      <a:pt x="381" y="1240"/>
                    </a:lnTo>
                    <a:lnTo>
                      <a:pt x="381" y="1238"/>
                    </a:lnTo>
                    <a:lnTo>
                      <a:pt x="380" y="1234"/>
                    </a:lnTo>
                    <a:lnTo>
                      <a:pt x="380" y="1232"/>
                    </a:lnTo>
                    <a:lnTo>
                      <a:pt x="380" y="1229"/>
                    </a:lnTo>
                    <a:lnTo>
                      <a:pt x="380" y="1228"/>
                    </a:lnTo>
                    <a:lnTo>
                      <a:pt x="379" y="1223"/>
                    </a:lnTo>
                    <a:lnTo>
                      <a:pt x="378" y="1219"/>
                    </a:lnTo>
                    <a:lnTo>
                      <a:pt x="378" y="1216"/>
                    </a:lnTo>
                    <a:lnTo>
                      <a:pt x="377" y="1211"/>
                    </a:lnTo>
                    <a:lnTo>
                      <a:pt x="377" y="1208"/>
                    </a:lnTo>
                    <a:lnTo>
                      <a:pt x="377" y="1206"/>
                    </a:lnTo>
                    <a:lnTo>
                      <a:pt x="377" y="1202"/>
                    </a:lnTo>
                    <a:lnTo>
                      <a:pt x="376" y="1199"/>
                    </a:lnTo>
                    <a:lnTo>
                      <a:pt x="376" y="1196"/>
                    </a:lnTo>
                    <a:lnTo>
                      <a:pt x="376" y="1194"/>
                    </a:lnTo>
                    <a:lnTo>
                      <a:pt x="376" y="1190"/>
                    </a:lnTo>
                    <a:lnTo>
                      <a:pt x="376" y="1188"/>
                    </a:lnTo>
                    <a:lnTo>
                      <a:pt x="376" y="1185"/>
                    </a:lnTo>
                    <a:lnTo>
                      <a:pt x="376" y="1181"/>
                    </a:lnTo>
                    <a:lnTo>
                      <a:pt x="375" y="1178"/>
                    </a:lnTo>
                    <a:lnTo>
                      <a:pt x="375" y="1175"/>
                    </a:lnTo>
                    <a:lnTo>
                      <a:pt x="374" y="1171"/>
                    </a:lnTo>
                    <a:lnTo>
                      <a:pt x="374" y="1167"/>
                    </a:lnTo>
                    <a:lnTo>
                      <a:pt x="374" y="1163"/>
                    </a:lnTo>
                    <a:lnTo>
                      <a:pt x="374" y="1158"/>
                    </a:lnTo>
                    <a:lnTo>
                      <a:pt x="372" y="1154"/>
                    </a:lnTo>
                    <a:lnTo>
                      <a:pt x="372" y="1149"/>
                    </a:lnTo>
                    <a:lnTo>
                      <a:pt x="372" y="1146"/>
                    </a:lnTo>
                    <a:lnTo>
                      <a:pt x="371" y="1144"/>
                    </a:lnTo>
                    <a:lnTo>
                      <a:pt x="371" y="1141"/>
                    </a:lnTo>
                    <a:lnTo>
                      <a:pt x="371" y="1137"/>
                    </a:lnTo>
                    <a:lnTo>
                      <a:pt x="371" y="1134"/>
                    </a:lnTo>
                    <a:lnTo>
                      <a:pt x="370" y="1131"/>
                    </a:lnTo>
                    <a:lnTo>
                      <a:pt x="370" y="1127"/>
                    </a:lnTo>
                    <a:lnTo>
                      <a:pt x="370" y="1124"/>
                    </a:lnTo>
                    <a:lnTo>
                      <a:pt x="370" y="1121"/>
                    </a:lnTo>
                    <a:lnTo>
                      <a:pt x="370" y="1117"/>
                    </a:lnTo>
                    <a:lnTo>
                      <a:pt x="369" y="1113"/>
                    </a:lnTo>
                    <a:lnTo>
                      <a:pt x="369" y="1109"/>
                    </a:lnTo>
                    <a:lnTo>
                      <a:pt x="369" y="1104"/>
                    </a:lnTo>
                    <a:lnTo>
                      <a:pt x="368" y="1101"/>
                    </a:lnTo>
                    <a:lnTo>
                      <a:pt x="368" y="1097"/>
                    </a:lnTo>
                    <a:lnTo>
                      <a:pt x="368" y="1092"/>
                    </a:lnTo>
                    <a:lnTo>
                      <a:pt x="367" y="1087"/>
                    </a:lnTo>
                    <a:lnTo>
                      <a:pt x="367" y="1081"/>
                    </a:lnTo>
                    <a:lnTo>
                      <a:pt x="366" y="1077"/>
                    </a:lnTo>
                    <a:lnTo>
                      <a:pt x="366" y="1071"/>
                    </a:lnTo>
                    <a:lnTo>
                      <a:pt x="365" y="1067"/>
                    </a:lnTo>
                    <a:lnTo>
                      <a:pt x="364" y="1061"/>
                    </a:lnTo>
                    <a:lnTo>
                      <a:pt x="363" y="1056"/>
                    </a:lnTo>
                    <a:lnTo>
                      <a:pt x="363" y="1051"/>
                    </a:lnTo>
                    <a:lnTo>
                      <a:pt x="361" y="1046"/>
                    </a:lnTo>
                    <a:lnTo>
                      <a:pt x="360" y="1040"/>
                    </a:lnTo>
                    <a:lnTo>
                      <a:pt x="359" y="1035"/>
                    </a:lnTo>
                    <a:lnTo>
                      <a:pt x="358" y="1029"/>
                    </a:lnTo>
                    <a:lnTo>
                      <a:pt x="357" y="1025"/>
                    </a:lnTo>
                    <a:lnTo>
                      <a:pt x="357" y="1019"/>
                    </a:lnTo>
                    <a:lnTo>
                      <a:pt x="356" y="1014"/>
                    </a:lnTo>
                    <a:lnTo>
                      <a:pt x="355" y="1008"/>
                    </a:lnTo>
                    <a:lnTo>
                      <a:pt x="354" y="1003"/>
                    </a:lnTo>
                    <a:lnTo>
                      <a:pt x="353" y="997"/>
                    </a:lnTo>
                    <a:lnTo>
                      <a:pt x="350" y="992"/>
                    </a:lnTo>
                    <a:lnTo>
                      <a:pt x="350" y="986"/>
                    </a:lnTo>
                    <a:lnTo>
                      <a:pt x="348" y="981"/>
                    </a:lnTo>
                    <a:lnTo>
                      <a:pt x="347" y="975"/>
                    </a:lnTo>
                    <a:lnTo>
                      <a:pt x="346" y="970"/>
                    </a:lnTo>
                    <a:lnTo>
                      <a:pt x="345" y="964"/>
                    </a:lnTo>
                    <a:lnTo>
                      <a:pt x="344" y="959"/>
                    </a:lnTo>
                    <a:lnTo>
                      <a:pt x="343" y="952"/>
                    </a:lnTo>
                    <a:lnTo>
                      <a:pt x="342" y="947"/>
                    </a:lnTo>
                    <a:lnTo>
                      <a:pt x="341" y="941"/>
                    </a:lnTo>
                    <a:lnTo>
                      <a:pt x="338" y="936"/>
                    </a:lnTo>
                    <a:lnTo>
                      <a:pt x="337" y="930"/>
                    </a:lnTo>
                    <a:lnTo>
                      <a:pt x="336" y="925"/>
                    </a:lnTo>
                    <a:lnTo>
                      <a:pt x="335" y="919"/>
                    </a:lnTo>
                    <a:lnTo>
                      <a:pt x="334" y="914"/>
                    </a:lnTo>
                    <a:lnTo>
                      <a:pt x="333" y="908"/>
                    </a:lnTo>
                    <a:lnTo>
                      <a:pt x="332" y="902"/>
                    </a:lnTo>
                    <a:lnTo>
                      <a:pt x="330" y="897"/>
                    </a:lnTo>
                    <a:lnTo>
                      <a:pt x="328" y="891"/>
                    </a:lnTo>
                    <a:lnTo>
                      <a:pt x="327" y="885"/>
                    </a:lnTo>
                    <a:lnTo>
                      <a:pt x="326" y="881"/>
                    </a:lnTo>
                    <a:lnTo>
                      <a:pt x="325" y="875"/>
                    </a:lnTo>
                    <a:lnTo>
                      <a:pt x="324" y="870"/>
                    </a:lnTo>
                    <a:lnTo>
                      <a:pt x="323" y="864"/>
                    </a:lnTo>
                    <a:lnTo>
                      <a:pt x="322" y="859"/>
                    </a:lnTo>
                    <a:lnTo>
                      <a:pt x="321" y="853"/>
                    </a:lnTo>
                    <a:lnTo>
                      <a:pt x="320" y="849"/>
                    </a:lnTo>
                    <a:lnTo>
                      <a:pt x="319" y="843"/>
                    </a:lnTo>
                    <a:lnTo>
                      <a:pt x="319" y="838"/>
                    </a:lnTo>
                    <a:lnTo>
                      <a:pt x="317" y="832"/>
                    </a:lnTo>
                    <a:lnTo>
                      <a:pt x="316" y="828"/>
                    </a:lnTo>
                    <a:lnTo>
                      <a:pt x="315" y="822"/>
                    </a:lnTo>
                    <a:lnTo>
                      <a:pt x="314" y="817"/>
                    </a:lnTo>
                    <a:lnTo>
                      <a:pt x="314" y="812"/>
                    </a:lnTo>
                    <a:lnTo>
                      <a:pt x="313" y="807"/>
                    </a:lnTo>
                    <a:lnTo>
                      <a:pt x="313" y="804"/>
                    </a:lnTo>
                    <a:lnTo>
                      <a:pt x="312" y="798"/>
                    </a:lnTo>
                    <a:lnTo>
                      <a:pt x="312" y="794"/>
                    </a:lnTo>
                    <a:lnTo>
                      <a:pt x="311" y="789"/>
                    </a:lnTo>
                    <a:lnTo>
                      <a:pt x="310" y="785"/>
                    </a:lnTo>
                    <a:lnTo>
                      <a:pt x="310" y="780"/>
                    </a:lnTo>
                    <a:lnTo>
                      <a:pt x="310" y="776"/>
                    </a:lnTo>
                    <a:lnTo>
                      <a:pt x="310" y="772"/>
                    </a:lnTo>
                    <a:lnTo>
                      <a:pt x="310" y="767"/>
                    </a:lnTo>
                    <a:lnTo>
                      <a:pt x="310" y="764"/>
                    </a:lnTo>
                    <a:lnTo>
                      <a:pt x="310" y="759"/>
                    </a:lnTo>
                    <a:lnTo>
                      <a:pt x="310" y="756"/>
                    </a:lnTo>
                    <a:lnTo>
                      <a:pt x="310" y="752"/>
                    </a:lnTo>
                    <a:lnTo>
                      <a:pt x="310" y="748"/>
                    </a:lnTo>
                    <a:lnTo>
                      <a:pt x="310" y="744"/>
                    </a:lnTo>
                    <a:lnTo>
                      <a:pt x="310" y="741"/>
                    </a:lnTo>
                    <a:lnTo>
                      <a:pt x="310" y="737"/>
                    </a:lnTo>
                    <a:lnTo>
                      <a:pt x="310" y="734"/>
                    </a:lnTo>
                    <a:lnTo>
                      <a:pt x="310" y="731"/>
                    </a:lnTo>
                    <a:lnTo>
                      <a:pt x="310" y="728"/>
                    </a:lnTo>
                    <a:lnTo>
                      <a:pt x="310" y="724"/>
                    </a:lnTo>
                    <a:lnTo>
                      <a:pt x="310" y="720"/>
                    </a:lnTo>
                    <a:lnTo>
                      <a:pt x="310" y="718"/>
                    </a:lnTo>
                    <a:lnTo>
                      <a:pt x="310" y="714"/>
                    </a:lnTo>
                    <a:lnTo>
                      <a:pt x="310" y="711"/>
                    </a:lnTo>
                    <a:lnTo>
                      <a:pt x="310" y="709"/>
                    </a:lnTo>
                    <a:lnTo>
                      <a:pt x="310" y="707"/>
                    </a:lnTo>
                    <a:lnTo>
                      <a:pt x="310" y="703"/>
                    </a:lnTo>
                    <a:lnTo>
                      <a:pt x="310" y="700"/>
                    </a:lnTo>
                    <a:lnTo>
                      <a:pt x="310" y="698"/>
                    </a:lnTo>
                    <a:lnTo>
                      <a:pt x="310" y="694"/>
                    </a:lnTo>
                    <a:lnTo>
                      <a:pt x="310" y="692"/>
                    </a:lnTo>
                    <a:lnTo>
                      <a:pt x="310" y="690"/>
                    </a:lnTo>
                    <a:lnTo>
                      <a:pt x="310" y="688"/>
                    </a:lnTo>
                    <a:lnTo>
                      <a:pt x="310" y="686"/>
                    </a:lnTo>
                    <a:lnTo>
                      <a:pt x="310" y="680"/>
                    </a:lnTo>
                    <a:lnTo>
                      <a:pt x="311" y="676"/>
                    </a:lnTo>
                    <a:lnTo>
                      <a:pt x="311" y="671"/>
                    </a:lnTo>
                    <a:lnTo>
                      <a:pt x="312" y="668"/>
                    </a:lnTo>
                    <a:lnTo>
                      <a:pt x="312" y="663"/>
                    </a:lnTo>
                    <a:lnTo>
                      <a:pt x="312" y="658"/>
                    </a:lnTo>
                    <a:lnTo>
                      <a:pt x="312" y="655"/>
                    </a:lnTo>
                    <a:lnTo>
                      <a:pt x="313" y="650"/>
                    </a:lnTo>
                    <a:lnTo>
                      <a:pt x="313" y="647"/>
                    </a:lnTo>
                    <a:lnTo>
                      <a:pt x="313" y="643"/>
                    </a:lnTo>
                    <a:lnTo>
                      <a:pt x="314" y="638"/>
                    </a:lnTo>
                    <a:lnTo>
                      <a:pt x="314" y="635"/>
                    </a:lnTo>
                    <a:lnTo>
                      <a:pt x="315" y="631"/>
                    </a:lnTo>
                    <a:lnTo>
                      <a:pt x="316" y="627"/>
                    </a:lnTo>
                    <a:lnTo>
                      <a:pt x="316" y="623"/>
                    </a:lnTo>
                    <a:lnTo>
                      <a:pt x="317" y="620"/>
                    </a:lnTo>
                    <a:lnTo>
                      <a:pt x="317" y="615"/>
                    </a:lnTo>
                    <a:lnTo>
                      <a:pt x="319" y="612"/>
                    </a:lnTo>
                    <a:lnTo>
                      <a:pt x="319" y="607"/>
                    </a:lnTo>
                    <a:lnTo>
                      <a:pt x="321" y="603"/>
                    </a:lnTo>
                    <a:lnTo>
                      <a:pt x="321" y="599"/>
                    </a:lnTo>
                    <a:lnTo>
                      <a:pt x="321" y="594"/>
                    </a:lnTo>
                    <a:lnTo>
                      <a:pt x="322" y="589"/>
                    </a:lnTo>
                    <a:lnTo>
                      <a:pt x="322" y="585"/>
                    </a:lnTo>
                    <a:lnTo>
                      <a:pt x="322" y="580"/>
                    </a:lnTo>
                    <a:lnTo>
                      <a:pt x="322" y="576"/>
                    </a:lnTo>
                    <a:lnTo>
                      <a:pt x="322" y="571"/>
                    </a:lnTo>
                    <a:lnTo>
                      <a:pt x="322" y="567"/>
                    </a:lnTo>
                    <a:lnTo>
                      <a:pt x="322" y="562"/>
                    </a:lnTo>
                    <a:lnTo>
                      <a:pt x="321" y="557"/>
                    </a:lnTo>
                    <a:lnTo>
                      <a:pt x="321" y="552"/>
                    </a:lnTo>
                    <a:lnTo>
                      <a:pt x="321" y="549"/>
                    </a:lnTo>
                    <a:lnTo>
                      <a:pt x="320" y="545"/>
                    </a:lnTo>
                    <a:lnTo>
                      <a:pt x="319" y="540"/>
                    </a:lnTo>
                    <a:lnTo>
                      <a:pt x="319" y="536"/>
                    </a:lnTo>
                    <a:lnTo>
                      <a:pt x="319" y="533"/>
                    </a:lnTo>
                    <a:lnTo>
                      <a:pt x="317" y="528"/>
                    </a:lnTo>
                    <a:lnTo>
                      <a:pt x="316" y="525"/>
                    </a:lnTo>
                    <a:lnTo>
                      <a:pt x="315" y="520"/>
                    </a:lnTo>
                    <a:lnTo>
                      <a:pt x="315" y="518"/>
                    </a:lnTo>
                    <a:lnTo>
                      <a:pt x="314" y="515"/>
                    </a:lnTo>
                    <a:lnTo>
                      <a:pt x="314" y="512"/>
                    </a:lnTo>
                    <a:lnTo>
                      <a:pt x="313" y="509"/>
                    </a:lnTo>
                    <a:lnTo>
                      <a:pt x="312" y="507"/>
                    </a:lnTo>
                    <a:lnTo>
                      <a:pt x="311" y="503"/>
                    </a:lnTo>
                    <a:lnTo>
                      <a:pt x="310" y="499"/>
                    </a:lnTo>
                    <a:lnTo>
                      <a:pt x="310" y="498"/>
                    </a:lnTo>
                    <a:lnTo>
                      <a:pt x="310" y="497"/>
                    </a:lnTo>
                    <a:lnTo>
                      <a:pt x="408" y="495"/>
                    </a:lnTo>
                    <a:lnTo>
                      <a:pt x="456" y="471"/>
                    </a:lnTo>
                    <a:lnTo>
                      <a:pt x="456" y="470"/>
                    </a:lnTo>
                    <a:lnTo>
                      <a:pt x="456" y="469"/>
                    </a:lnTo>
                    <a:lnTo>
                      <a:pt x="455" y="468"/>
                    </a:lnTo>
                    <a:lnTo>
                      <a:pt x="455" y="465"/>
                    </a:lnTo>
                    <a:lnTo>
                      <a:pt x="454" y="462"/>
                    </a:lnTo>
                    <a:lnTo>
                      <a:pt x="454" y="459"/>
                    </a:lnTo>
                    <a:lnTo>
                      <a:pt x="453" y="454"/>
                    </a:lnTo>
                    <a:lnTo>
                      <a:pt x="453" y="450"/>
                    </a:lnTo>
                    <a:lnTo>
                      <a:pt x="452" y="448"/>
                    </a:lnTo>
                    <a:lnTo>
                      <a:pt x="452" y="446"/>
                    </a:lnTo>
                    <a:lnTo>
                      <a:pt x="450" y="442"/>
                    </a:lnTo>
                    <a:lnTo>
                      <a:pt x="450" y="440"/>
                    </a:lnTo>
                    <a:lnTo>
                      <a:pt x="450" y="437"/>
                    </a:lnTo>
                    <a:lnTo>
                      <a:pt x="449" y="433"/>
                    </a:lnTo>
                    <a:lnTo>
                      <a:pt x="449" y="430"/>
                    </a:lnTo>
                    <a:lnTo>
                      <a:pt x="448" y="428"/>
                    </a:lnTo>
                    <a:lnTo>
                      <a:pt x="448" y="425"/>
                    </a:lnTo>
                    <a:lnTo>
                      <a:pt x="447" y="420"/>
                    </a:lnTo>
                    <a:lnTo>
                      <a:pt x="446" y="417"/>
                    </a:lnTo>
                    <a:lnTo>
                      <a:pt x="446" y="414"/>
                    </a:lnTo>
                    <a:lnTo>
                      <a:pt x="445" y="409"/>
                    </a:lnTo>
                    <a:lnTo>
                      <a:pt x="445" y="406"/>
                    </a:lnTo>
                    <a:lnTo>
                      <a:pt x="444" y="403"/>
                    </a:lnTo>
                    <a:lnTo>
                      <a:pt x="444" y="399"/>
                    </a:lnTo>
                    <a:lnTo>
                      <a:pt x="443" y="395"/>
                    </a:lnTo>
                    <a:lnTo>
                      <a:pt x="442" y="390"/>
                    </a:lnTo>
                    <a:lnTo>
                      <a:pt x="441" y="386"/>
                    </a:lnTo>
                    <a:lnTo>
                      <a:pt x="441" y="383"/>
                    </a:lnTo>
                    <a:lnTo>
                      <a:pt x="439" y="378"/>
                    </a:lnTo>
                    <a:lnTo>
                      <a:pt x="438" y="374"/>
                    </a:lnTo>
                    <a:lnTo>
                      <a:pt x="437" y="370"/>
                    </a:lnTo>
                    <a:lnTo>
                      <a:pt x="437" y="365"/>
                    </a:lnTo>
                    <a:lnTo>
                      <a:pt x="436" y="360"/>
                    </a:lnTo>
                    <a:lnTo>
                      <a:pt x="435" y="356"/>
                    </a:lnTo>
                    <a:lnTo>
                      <a:pt x="434" y="351"/>
                    </a:lnTo>
                    <a:lnTo>
                      <a:pt x="433" y="347"/>
                    </a:lnTo>
                    <a:lnTo>
                      <a:pt x="432" y="342"/>
                    </a:lnTo>
                    <a:lnTo>
                      <a:pt x="431" y="338"/>
                    </a:lnTo>
                    <a:lnTo>
                      <a:pt x="430" y="333"/>
                    </a:lnTo>
                    <a:lnTo>
                      <a:pt x="430" y="329"/>
                    </a:lnTo>
                    <a:lnTo>
                      <a:pt x="427" y="324"/>
                    </a:lnTo>
                    <a:lnTo>
                      <a:pt x="426" y="319"/>
                    </a:lnTo>
                    <a:lnTo>
                      <a:pt x="425" y="314"/>
                    </a:lnTo>
                    <a:lnTo>
                      <a:pt x="424" y="310"/>
                    </a:lnTo>
                    <a:lnTo>
                      <a:pt x="423" y="306"/>
                    </a:lnTo>
                    <a:lnTo>
                      <a:pt x="422" y="301"/>
                    </a:lnTo>
                    <a:lnTo>
                      <a:pt x="421" y="296"/>
                    </a:lnTo>
                    <a:lnTo>
                      <a:pt x="420" y="291"/>
                    </a:lnTo>
                    <a:lnTo>
                      <a:pt x="419" y="286"/>
                    </a:lnTo>
                    <a:lnTo>
                      <a:pt x="417" y="281"/>
                    </a:lnTo>
                    <a:lnTo>
                      <a:pt x="416" y="277"/>
                    </a:lnTo>
                    <a:lnTo>
                      <a:pt x="415" y="273"/>
                    </a:lnTo>
                    <a:lnTo>
                      <a:pt x="414" y="267"/>
                    </a:lnTo>
                    <a:lnTo>
                      <a:pt x="412" y="263"/>
                    </a:lnTo>
                    <a:lnTo>
                      <a:pt x="411" y="258"/>
                    </a:lnTo>
                    <a:lnTo>
                      <a:pt x="410" y="254"/>
                    </a:lnTo>
                    <a:lnTo>
                      <a:pt x="409" y="249"/>
                    </a:lnTo>
                    <a:lnTo>
                      <a:pt x="408" y="245"/>
                    </a:lnTo>
                    <a:lnTo>
                      <a:pt x="405" y="240"/>
                    </a:lnTo>
                    <a:lnTo>
                      <a:pt x="404" y="235"/>
                    </a:lnTo>
                    <a:lnTo>
                      <a:pt x="402" y="231"/>
                    </a:lnTo>
                    <a:lnTo>
                      <a:pt x="401" y="226"/>
                    </a:lnTo>
                    <a:lnTo>
                      <a:pt x="400" y="222"/>
                    </a:lnTo>
                    <a:lnTo>
                      <a:pt x="399" y="217"/>
                    </a:lnTo>
                    <a:lnTo>
                      <a:pt x="397" y="213"/>
                    </a:lnTo>
                    <a:lnTo>
                      <a:pt x="396" y="209"/>
                    </a:lnTo>
                    <a:lnTo>
                      <a:pt x="394" y="204"/>
                    </a:lnTo>
                    <a:lnTo>
                      <a:pt x="393" y="200"/>
                    </a:lnTo>
                    <a:lnTo>
                      <a:pt x="391" y="197"/>
                    </a:lnTo>
                    <a:lnTo>
                      <a:pt x="390" y="192"/>
                    </a:lnTo>
                    <a:lnTo>
                      <a:pt x="389" y="189"/>
                    </a:lnTo>
                    <a:lnTo>
                      <a:pt x="388" y="184"/>
                    </a:lnTo>
                    <a:lnTo>
                      <a:pt x="386" y="180"/>
                    </a:lnTo>
                    <a:lnTo>
                      <a:pt x="385" y="177"/>
                    </a:lnTo>
                    <a:lnTo>
                      <a:pt x="382" y="172"/>
                    </a:lnTo>
                    <a:lnTo>
                      <a:pt x="381" y="168"/>
                    </a:lnTo>
                    <a:lnTo>
                      <a:pt x="380" y="165"/>
                    </a:lnTo>
                    <a:lnTo>
                      <a:pt x="378" y="160"/>
                    </a:lnTo>
                    <a:lnTo>
                      <a:pt x="377" y="157"/>
                    </a:lnTo>
                    <a:lnTo>
                      <a:pt x="376" y="154"/>
                    </a:lnTo>
                    <a:lnTo>
                      <a:pt x="375" y="150"/>
                    </a:lnTo>
                    <a:lnTo>
                      <a:pt x="374" y="147"/>
                    </a:lnTo>
                    <a:lnTo>
                      <a:pt x="371" y="143"/>
                    </a:lnTo>
                    <a:lnTo>
                      <a:pt x="370" y="140"/>
                    </a:lnTo>
                    <a:lnTo>
                      <a:pt x="369" y="137"/>
                    </a:lnTo>
                    <a:lnTo>
                      <a:pt x="368" y="134"/>
                    </a:lnTo>
                    <a:lnTo>
                      <a:pt x="366" y="130"/>
                    </a:lnTo>
                    <a:lnTo>
                      <a:pt x="366" y="128"/>
                    </a:lnTo>
                    <a:lnTo>
                      <a:pt x="364" y="125"/>
                    </a:lnTo>
                    <a:lnTo>
                      <a:pt x="363" y="122"/>
                    </a:lnTo>
                    <a:lnTo>
                      <a:pt x="361" y="119"/>
                    </a:lnTo>
                    <a:lnTo>
                      <a:pt x="360" y="116"/>
                    </a:lnTo>
                    <a:lnTo>
                      <a:pt x="359" y="113"/>
                    </a:lnTo>
                    <a:lnTo>
                      <a:pt x="358" y="111"/>
                    </a:lnTo>
                    <a:lnTo>
                      <a:pt x="357" y="108"/>
                    </a:lnTo>
                    <a:lnTo>
                      <a:pt x="356" y="106"/>
                    </a:lnTo>
                    <a:lnTo>
                      <a:pt x="354" y="101"/>
                    </a:lnTo>
                    <a:lnTo>
                      <a:pt x="352" y="97"/>
                    </a:lnTo>
                    <a:lnTo>
                      <a:pt x="350" y="93"/>
                    </a:lnTo>
                    <a:lnTo>
                      <a:pt x="348" y="90"/>
                    </a:lnTo>
                    <a:lnTo>
                      <a:pt x="347" y="86"/>
                    </a:lnTo>
                    <a:lnTo>
                      <a:pt x="346" y="84"/>
                    </a:lnTo>
                    <a:lnTo>
                      <a:pt x="345" y="81"/>
                    </a:lnTo>
                    <a:lnTo>
                      <a:pt x="344" y="80"/>
                    </a:lnTo>
                    <a:lnTo>
                      <a:pt x="343" y="76"/>
                    </a:lnTo>
                    <a:lnTo>
                      <a:pt x="343" y="76"/>
                    </a:lnTo>
                    <a:lnTo>
                      <a:pt x="342" y="75"/>
                    </a:lnTo>
                    <a:lnTo>
                      <a:pt x="339" y="75"/>
                    </a:lnTo>
                    <a:lnTo>
                      <a:pt x="336" y="73"/>
                    </a:lnTo>
                    <a:lnTo>
                      <a:pt x="332" y="73"/>
                    </a:lnTo>
                    <a:lnTo>
                      <a:pt x="328" y="71"/>
                    </a:lnTo>
                    <a:lnTo>
                      <a:pt x="326" y="71"/>
                    </a:lnTo>
                    <a:lnTo>
                      <a:pt x="323" y="70"/>
                    </a:lnTo>
                    <a:lnTo>
                      <a:pt x="320" y="69"/>
                    </a:lnTo>
                    <a:lnTo>
                      <a:pt x="316" y="68"/>
                    </a:lnTo>
                    <a:lnTo>
                      <a:pt x="313" y="67"/>
                    </a:lnTo>
                    <a:lnTo>
                      <a:pt x="310" y="65"/>
                    </a:lnTo>
                    <a:lnTo>
                      <a:pt x="305" y="64"/>
                    </a:lnTo>
                    <a:lnTo>
                      <a:pt x="301" y="62"/>
                    </a:lnTo>
                    <a:lnTo>
                      <a:pt x="298" y="61"/>
                    </a:lnTo>
                    <a:lnTo>
                      <a:pt x="293" y="60"/>
                    </a:lnTo>
                    <a:lnTo>
                      <a:pt x="289" y="59"/>
                    </a:lnTo>
                    <a:lnTo>
                      <a:pt x="284" y="58"/>
                    </a:lnTo>
                    <a:lnTo>
                      <a:pt x="279" y="56"/>
                    </a:lnTo>
                    <a:lnTo>
                      <a:pt x="275" y="54"/>
                    </a:lnTo>
                    <a:lnTo>
                      <a:pt x="271" y="53"/>
                    </a:lnTo>
                    <a:lnTo>
                      <a:pt x="266" y="51"/>
                    </a:lnTo>
                    <a:lnTo>
                      <a:pt x="261" y="50"/>
                    </a:lnTo>
                    <a:lnTo>
                      <a:pt x="257" y="49"/>
                    </a:lnTo>
                    <a:lnTo>
                      <a:pt x="253" y="48"/>
                    </a:lnTo>
                    <a:lnTo>
                      <a:pt x="247" y="46"/>
                    </a:lnTo>
                    <a:lnTo>
                      <a:pt x="243" y="45"/>
                    </a:lnTo>
                    <a:lnTo>
                      <a:pt x="238" y="43"/>
                    </a:lnTo>
                    <a:lnTo>
                      <a:pt x="234" y="42"/>
                    </a:lnTo>
                    <a:lnTo>
                      <a:pt x="230" y="41"/>
                    </a:lnTo>
                    <a:lnTo>
                      <a:pt x="225" y="39"/>
                    </a:lnTo>
                    <a:lnTo>
                      <a:pt x="222" y="38"/>
                    </a:lnTo>
                    <a:lnTo>
                      <a:pt x="219" y="37"/>
                    </a:lnTo>
                    <a:lnTo>
                      <a:pt x="214" y="35"/>
                    </a:lnTo>
                    <a:lnTo>
                      <a:pt x="211" y="32"/>
                    </a:lnTo>
                    <a:lnTo>
                      <a:pt x="208" y="31"/>
                    </a:lnTo>
                    <a:lnTo>
                      <a:pt x="205" y="29"/>
                    </a:lnTo>
                    <a:lnTo>
                      <a:pt x="202" y="28"/>
                    </a:lnTo>
                    <a:lnTo>
                      <a:pt x="200" y="26"/>
                    </a:lnTo>
                    <a:lnTo>
                      <a:pt x="197" y="24"/>
                    </a:lnTo>
                    <a:lnTo>
                      <a:pt x="194" y="23"/>
                    </a:lnTo>
                    <a:lnTo>
                      <a:pt x="190" y="19"/>
                    </a:lnTo>
                    <a:lnTo>
                      <a:pt x="187" y="16"/>
                    </a:lnTo>
                    <a:lnTo>
                      <a:pt x="183" y="13"/>
                    </a:lnTo>
                    <a:lnTo>
                      <a:pt x="181" y="9"/>
                    </a:lnTo>
                    <a:lnTo>
                      <a:pt x="179" y="7"/>
                    </a:lnTo>
                    <a:lnTo>
                      <a:pt x="177" y="5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6"/>
              <p:cNvSpPr>
                <a:spLocks/>
              </p:cNvSpPr>
              <p:nvPr/>
            </p:nvSpPr>
            <p:spPr bwMode="auto">
              <a:xfrm>
                <a:off x="4300538" y="931863"/>
                <a:ext cx="103188" cy="142875"/>
              </a:xfrm>
              <a:custGeom>
                <a:avLst/>
                <a:gdLst>
                  <a:gd name="T0" fmla="*/ 60 w 259"/>
                  <a:gd name="T1" fmla="*/ 149 h 364"/>
                  <a:gd name="T2" fmla="*/ 58 w 259"/>
                  <a:gd name="T3" fmla="*/ 162 h 364"/>
                  <a:gd name="T4" fmla="*/ 55 w 259"/>
                  <a:gd name="T5" fmla="*/ 175 h 364"/>
                  <a:gd name="T6" fmla="*/ 53 w 259"/>
                  <a:gd name="T7" fmla="*/ 188 h 364"/>
                  <a:gd name="T8" fmla="*/ 52 w 259"/>
                  <a:gd name="T9" fmla="*/ 201 h 364"/>
                  <a:gd name="T10" fmla="*/ 52 w 259"/>
                  <a:gd name="T11" fmla="*/ 213 h 364"/>
                  <a:gd name="T12" fmla="*/ 52 w 259"/>
                  <a:gd name="T13" fmla="*/ 227 h 364"/>
                  <a:gd name="T14" fmla="*/ 53 w 259"/>
                  <a:gd name="T15" fmla="*/ 241 h 364"/>
                  <a:gd name="T16" fmla="*/ 53 w 259"/>
                  <a:gd name="T17" fmla="*/ 258 h 364"/>
                  <a:gd name="T18" fmla="*/ 55 w 259"/>
                  <a:gd name="T19" fmla="*/ 275 h 364"/>
                  <a:gd name="T20" fmla="*/ 55 w 259"/>
                  <a:gd name="T21" fmla="*/ 288 h 364"/>
                  <a:gd name="T22" fmla="*/ 55 w 259"/>
                  <a:gd name="T23" fmla="*/ 300 h 364"/>
                  <a:gd name="T24" fmla="*/ 197 w 259"/>
                  <a:gd name="T25" fmla="*/ 343 h 364"/>
                  <a:gd name="T26" fmla="*/ 191 w 259"/>
                  <a:gd name="T27" fmla="*/ 328 h 364"/>
                  <a:gd name="T28" fmla="*/ 184 w 259"/>
                  <a:gd name="T29" fmla="*/ 308 h 364"/>
                  <a:gd name="T30" fmla="*/ 180 w 259"/>
                  <a:gd name="T31" fmla="*/ 288 h 364"/>
                  <a:gd name="T32" fmla="*/ 181 w 259"/>
                  <a:gd name="T33" fmla="*/ 274 h 364"/>
                  <a:gd name="T34" fmla="*/ 184 w 259"/>
                  <a:gd name="T35" fmla="*/ 266 h 364"/>
                  <a:gd name="T36" fmla="*/ 197 w 259"/>
                  <a:gd name="T37" fmla="*/ 260 h 364"/>
                  <a:gd name="T38" fmla="*/ 221 w 259"/>
                  <a:gd name="T39" fmla="*/ 246 h 364"/>
                  <a:gd name="T40" fmla="*/ 237 w 259"/>
                  <a:gd name="T41" fmla="*/ 228 h 364"/>
                  <a:gd name="T42" fmla="*/ 245 w 259"/>
                  <a:gd name="T43" fmla="*/ 214 h 364"/>
                  <a:gd name="T44" fmla="*/ 250 w 259"/>
                  <a:gd name="T45" fmla="*/ 197 h 364"/>
                  <a:gd name="T46" fmla="*/ 252 w 259"/>
                  <a:gd name="T47" fmla="*/ 180 h 364"/>
                  <a:gd name="T48" fmla="*/ 253 w 259"/>
                  <a:gd name="T49" fmla="*/ 163 h 364"/>
                  <a:gd name="T50" fmla="*/ 253 w 259"/>
                  <a:gd name="T51" fmla="*/ 150 h 364"/>
                  <a:gd name="T52" fmla="*/ 253 w 259"/>
                  <a:gd name="T53" fmla="*/ 139 h 364"/>
                  <a:gd name="T54" fmla="*/ 256 w 259"/>
                  <a:gd name="T55" fmla="*/ 126 h 364"/>
                  <a:gd name="T56" fmla="*/ 258 w 259"/>
                  <a:gd name="T57" fmla="*/ 111 h 364"/>
                  <a:gd name="T58" fmla="*/ 259 w 259"/>
                  <a:gd name="T59" fmla="*/ 93 h 364"/>
                  <a:gd name="T60" fmla="*/ 258 w 259"/>
                  <a:gd name="T61" fmla="*/ 74 h 364"/>
                  <a:gd name="T62" fmla="*/ 252 w 259"/>
                  <a:gd name="T63" fmla="*/ 56 h 364"/>
                  <a:gd name="T64" fmla="*/ 241 w 259"/>
                  <a:gd name="T65" fmla="*/ 40 h 364"/>
                  <a:gd name="T66" fmla="*/ 227 w 259"/>
                  <a:gd name="T67" fmla="*/ 28 h 364"/>
                  <a:gd name="T68" fmla="*/ 212 w 259"/>
                  <a:gd name="T69" fmla="*/ 17 h 364"/>
                  <a:gd name="T70" fmla="*/ 195 w 259"/>
                  <a:gd name="T71" fmla="*/ 9 h 364"/>
                  <a:gd name="T72" fmla="*/ 181 w 259"/>
                  <a:gd name="T73" fmla="*/ 3 h 364"/>
                  <a:gd name="T74" fmla="*/ 169 w 259"/>
                  <a:gd name="T75" fmla="*/ 0 h 364"/>
                  <a:gd name="T76" fmla="*/ 160 w 259"/>
                  <a:gd name="T77" fmla="*/ 0 h 364"/>
                  <a:gd name="T78" fmla="*/ 140 w 259"/>
                  <a:gd name="T79" fmla="*/ 3 h 364"/>
                  <a:gd name="T80" fmla="*/ 126 w 259"/>
                  <a:gd name="T81" fmla="*/ 9 h 364"/>
                  <a:gd name="T82" fmla="*/ 105 w 259"/>
                  <a:gd name="T83" fmla="*/ 23 h 364"/>
                  <a:gd name="T84" fmla="*/ 86 w 259"/>
                  <a:gd name="T85" fmla="*/ 35 h 364"/>
                  <a:gd name="T86" fmla="*/ 75 w 259"/>
                  <a:gd name="T87" fmla="*/ 36 h 364"/>
                  <a:gd name="T88" fmla="*/ 60 w 259"/>
                  <a:gd name="T89" fmla="*/ 34 h 364"/>
                  <a:gd name="T90" fmla="*/ 40 w 259"/>
                  <a:gd name="T91" fmla="*/ 33 h 364"/>
                  <a:gd name="T92" fmla="*/ 20 w 259"/>
                  <a:gd name="T93" fmla="*/ 36 h 364"/>
                  <a:gd name="T94" fmla="*/ 5 w 259"/>
                  <a:gd name="T95" fmla="*/ 46 h 364"/>
                  <a:gd name="T96" fmla="*/ 1 w 259"/>
                  <a:gd name="T97" fmla="*/ 54 h 364"/>
                  <a:gd name="T98" fmla="*/ 4 w 259"/>
                  <a:gd name="T99" fmla="*/ 68 h 364"/>
                  <a:gd name="T100" fmla="*/ 16 w 259"/>
                  <a:gd name="T101" fmla="*/ 82 h 364"/>
                  <a:gd name="T102" fmla="*/ 36 w 259"/>
                  <a:gd name="T103" fmla="*/ 96 h 364"/>
                  <a:gd name="T104" fmla="*/ 58 w 259"/>
                  <a:gd name="T105" fmla="*/ 113 h 364"/>
                  <a:gd name="T106" fmla="*/ 69 w 259"/>
                  <a:gd name="T107" fmla="*/ 122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59" h="364">
                    <a:moveTo>
                      <a:pt x="70" y="123"/>
                    </a:moveTo>
                    <a:lnTo>
                      <a:pt x="63" y="141"/>
                    </a:lnTo>
                    <a:lnTo>
                      <a:pt x="62" y="143"/>
                    </a:lnTo>
                    <a:lnTo>
                      <a:pt x="61" y="147"/>
                    </a:lnTo>
                    <a:lnTo>
                      <a:pt x="60" y="149"/>
                    </a:lnTo>
                    <a:lnTo>
                      <a:pt x="60" y="152"/>
                    </a:lnTo>
                    <a:lnTo>
                      <a:pt x="59" y="154"/>
                    </a:lnTo>
                    <a:lnTo>
                      <a:pt x="59" y="156"/>
                    </a:lnTo>
                    <a:lnTo>
                      <a:pt x="58" y="160"/>
                    </a:lnTo>
                    <a:lnTo>
                      <a:pt x="58" y="162"/>
                    </a:lnTo>
                    <a:lnTo>
                      <a:pt x="57" y="164"/>
                    </a:lnTo>
                    <a:lnTo>
                      <a:pt x="56" y="167"/>
                    </a:lnTo>
                    <a:lnTo>
                      <a:pt x="56" y="170"/>
                    </a:lnTo>
                    <a:lnTo>
                      <a:pt x="55" y="173"/>
                    </a:lnTo>
                    <a:lnTo>
                      <a:pt x="55" y="175"/>
                    </a:lnTo>
                    <a:lnTo>
                      <a:pt x="55" y="177"/>
                    </a:lnTo>
                    <a:lnTo>
                      <a:pt x="55" y="181"/>
                    </a:lnTo>
                    <a:lnTo>
                      <a:pt x="55" y="183"/>
                    </a:lnTo>
                    <a:lnTo>
                      <a:pt x="53" y="185"/>
                    </a:lnTo>
                    <a:lnTo>
                      <a:pt x="53" y="188"/>
                    </a:lnTo>
                    <a:lnTo>
                      <a:pt x="52" y="191"/>
                    </a:lnTo>
                    <a:lnTo>
                      <a:pt x="52" y="193"/>
                    </a:lnTo>
                    <a:lnTo>
                      <a:pt x="52" y="195"/>
                    </a:lnTo>
                    <a:lnTo>
                      <a:pt x="52" y="198"/>
                    </a:lnTo>
                    <a:lnTo>
                      <a:pt x="52" y="201"/>
                    </a:lnTo>
                    <a:lnTo>
                      <a:pt x="52" y="203"/>
                    </a:lnTo>
                    <a:lnTo>
                      <a:pt x="52" y="205"/>
                    </a:lnTo>
                    <a:lnTo>
                      <a:pt x="52" y="207"/>
                    </a:lnTo>
                    <a:lnTo>
                      <a:pt x="52" y="210"/>
                    </a:lnTo>
                    <a:lnTo>
                      <a:pt x="52" y="213"/>
                    </a:lnTo>
                    <a:lnTo>
                      <a:pt x="52" y="215"/>
                    </a:lnTo>
                    <a:lnTo>
                      <a:pt x="52" y="217"/>
                    </a:lnTo>
                    <a:lnTo>
                      <a:pt x="52" y="220"/>
                    </a:lnTo>
                    <a:lnTo>
                      <a:pt x="52" y="223"/>
                    </a:lnTo>
                    <a:lnTo>
                      <a:pt x="52" y="227"/>
                    </a:lnTo>
                    <a:lnTo>
                      <a:pt x="52" y="232"/>
                    </a:lnTo>
                    <a:lnTo>
                      <a:pt x="52" y="235"/>
                    </a:lnTo>
                    <a:lnTo>
                      <a:pt x="52" y="237"/>
                    </a:lnTo>
                    <a:lnTo>
                      <a:pt x="52" y="239"/>
                    </a:lnTo>
                    <a:lnTo>
                      <a:pt x="53" y="241"/>
                    </a:lnTo>
                    <a:lnTo>
                      <a:pt x="53" y="246"/>
                    </a:lnTo>
                    <a:lnTo>
                      <a:pt x="53" y="251"/>
                    </a:lnTo>
                    <a:lnTo>
                      <a:pt x="53" y="253"/>
                    </a:lnTo>
                    <a:lnTo>
                      <a:pt x="53" y="256"/>
                    </a:lnTo>
                    <a:lnTo>
                      <a:pt x="53" y="258"/>
                    </a:lnTo>
                    <a:lnTo>
                      <a:pt x="55" y="261"/>
                    </a:lnTo>
                    <a:lnTo>
                      <a:pt x="55" y="266"/>
                    </a:lnTo>
                    <a:lnTo>
                      <a:pt x="55" y="270"/>
                    </a:lnTo>
                    <a:lnTo>
                      <a:pt x="55" y="272"/>
                    </a:lnTo>
                    <a:lnTo>
                      <a:pt x="55" y="275"/>
                    </a:lnTo>
                    <a:lnTo>
                      <a:pt x="55" y="278"/>
                    </a:lnTo>
                    <a:lnTo>
                      <a:pt x="55" y="280"/>
                    </a:lnTo>
                    <a:lnTo>
                      <a:pt x="55" y="282"/>
                    </a:lnTo>
                    <a:lnTo>
                      <a:pt x="55" y="285"/>
                    </a:lnTo>
                    <a:lnTo>
                      <a:pt x="55" y="288"/>
                    </a:lnTo>
                    <a:lnTo>
                      <a:pt x="55" y="290"/>
                    </a:lnTo>
                    <a:lnTo>
                      <a:pt x="55" y="292"/>
                    </a:lnTo>
                    <a:lnTo>
                      <a:pt x="55" y="294"/>
                    </a:lnTo>
                    <a:lnTo>
                      <a:pt x="55" y="297"/>
                    </a:lnTo>
                    <a:lnTo>
                      <a:pt x="55" y="300"/>
                    </a:lnTo>
                    <a:lnTo>
                      <a:pt x="79" y="311"/>
                    </a:lnTo>
                    <a:lnTo>
                      <a:pt x="81" y="364"/>
                    </a:lnTo>
                    <a:lnTo>
                      <a:pt x="200" y="347"/>
                    </a:lnTo>
                    <a:lnTo>
                      <a:pt x="199" y="346"/>
                    </a:lnTo>
                    <a:lnTo>
                      <a:pt x="197" y="343"/>
                    </a:lnTo>
                    <a:lnTo>
                      <a:pt x="195" y="340"/>
                    </a:lnTo>
                    <a:lnTo>
                      <a:pt x="194" y="337"/>
                    </a:lnTo>
                    <a:lnTo>
                      <a:pt x="193" y="335"/>
                    </a:lnTo>
                    <a:lnTo>
                      <a:pt x="192" y="333"/>
                    </a:lnTo>
                    <a:lnTo>
                      <a:pt x="191" y="328"/>
                    </a:lnTo>
                    <a:lnTo>
                      <a:pt x="189" y="325"/>
                    </a:lnTo>
                    <a:lnTo>
                      <a:pt x="188" y="321"/>
                    </a:lnTo>
                    <a:lnTo>
                      <a:pt x="186" y="317"/>
                    </a:lnTo>
                    <a:lnTo>
                      <a:pt x="185" y="313"/>
                    </a:lnTo>
                    <a:lnTo>
                      <a:pt x="184" y="308"/>
                    </a:lnTo>
                    <a:lnTo>
                      <a:pt x="182" y="305"/>
                    </a:lnTo>
                    <a:lnTo>
                      <a:pt x="182" y="301"/>
                    </a:lnTo>
                    <a:lnTo>
                      <a:pt x="180" y="296"/>
                    </a:lnTo>
                    <a:lnTo>
                      <a:pt x="180" y="292"/>
                    </a:lnTo>
                    <a:lnTo>
                      <a:pt x="180" y="288"/>
                    </a:lnTo>
                    <a:lnTo>
                      <a:pt x="180" y="285"/>
                    </a:lnTo>
                    <a:lnTo>
                      <a:pt x="180" y="281"/>
                    </a:lnTo>
                    <a:lnTo>
                      <a:pt x="180" y="279"/>
                    </a:lnTo>
                    <a:lnTo>
                      <a:pt x="180" y="275"/>
                    </a:lnTo>
                    <a:lnTo>
                      <a:pt x="181" y="274"/>
                    </a:lnTo>
                    <a:lnTo>
                      <a:pt x="182" y="270"/>
                    </a:lnTo>
                    <a:lnTo>
                      <a:pt x="182" y="268"/>
                    </a:lnTo>
                    <a:lnTo>
                      <a:pt x="183" y="266"/>
                    </a:lnTo>
                    <a:lnTo>
                      <a:pt x="184" y="266"/>
                    </a:lnTo>
                    <a:lnTo>
                      <a:pt x="184" y="266"/>
                    </a:lnTo>
                    <a:lnTo>
                      <a:pt x="185" y="264"/>
                    </a:lnTo>
                    <a:lnTo>
                      <a:pt x="188" y="264"/>
                    </a:lnTo>
                    <a:lnTo>
                      <a:pt x="191" y="263"/>
                    </a:lnTo>
                    <a:lnTo>
                      <a:pt x="194" y="261"/>
                    </a:lnTo>
                    <a:lnTo>
                      <a:pt x="197" y="260"/>
                    </a:lnTo>
                    <a:lnTo>
                      <a:pt x="202" y="258"/>
                    </a:lnTo>
                    <a:lnTo>
                      <a:pt x="206" y="256"/>
                    </a:lnTo>
                    <a:lnTo>
                      <a:pt x="211" y="252"/>
                    </a:lnTo>
                    <a:lnTo>
                      <a:pt x="216" y="249"/>
                    </a:lnTo>
                    <a:lnTo>
                      <a:pt x="221" y="246"/>
                    </a:lnTo>
                    <a:lnTo>
                      <a:pt x="225" y="242"/>
                    </a:lnTo>
                    <a:lnTo>
                      <a:pt x="229" y="238"/>
                    </a:lnTo>
                    <a:lnTo>
                      <a:pt x="234" y="234"/>
                    </a:lnTo>
                    <a:lnTo>
                      <a:pt x="236" y="230"/>
                    </a:lnTo>
                    <a:lnTo>
                      <a:pt x="237" y="228"/>
                    </a:lnTo>
                    <a:lnTo>
                      <a:pt x="239" y="226"/>
                    </a:lnTo>
                    <a:lnTo>
                      <a:pt x="241" y="224"/>
                    </a:lnTo>
                    <a:lnTo>
                      <a:pt x="242" y="220"/>
                    </a:lnTo>
                    <a:lnTo>
                      <a:pt x="244" y="217"/>
                    </a:lnTo>
                    <a:lnTo>
                      <a:pt x="245" y="214"/>
                    </a:lnTo>
                    <a:lnTo>
                      <a:pt x="246" y="212"/>
                    </a:lnTo>
                    <a:lnTo>
                      <a:pt x="247" y="207"/>
                    </a:lnTo>
                    <a:lnTo>
                      <a:pt x="248" y="204"/>
                    </a:lnTo>
                    <a:lnTo>
                      <a:pt x="249" y="201"/>
                    </a:lnTo>
                    <a:lnTo>
                      <a:pt x="250" y="197"/>
                    </a:lnTo>
                    <a:lnTo>
                      <a:pt x="250" y="193"/>
                    </a:lnTo>
                    <a:lnTo>
                      <a:pt x="251" y="190"/>
                    </a:lnTo>
                    <a:lnTo>
                      <a:pt x="251" y="186"/>
                    </a:lnTo>
                    <a:lnTo>
                      <a:pt x="252" y="183"/>
                    </a:lnTo>
                    <a:lnTo>
                      <a:pt x="252" y="180"/>
                    </a:lnTo>
                    <a:lnTo>
                      <a:pt x="252" y="176"/>
                    </a:lnTo>
                    <a:lnTo>
                      <a:pt x="252" y="173"/>
                    </a:lnTo>
                    <a:lnTo>
                      <a:pt x="253" y="170"/>
                    </a:lnTo>
                    <a:lnTo>
                      <a:pt x="253" y="166"/>
                    </a:lnTo>
                    <a:lnTo>
                      <a:pt x="253" y="163"/>
                    </a:lnTo>
                    <a:lnTo>
                      <a:pt x="253" y="160"/>
                    </a:lnTo>
                    <a:lnTo>
                      <a:pt x="253" y="158"/>
                    </a:lnTo>
                    <a:lnTo>
                      <a:pt x="253" y="154"/>
                    </a:lnTo>
                    <a:lnTo>
                      <a:pt x="253" y="152"/>
                    </a:lnTo>
                    <a:lnTo>
                      <a:pt x="253" y="150"/>
                    </a:lnTo>
                    <a:lnTo>
                      <a:pt x="253" y="148"/>
                    </a:lnTo>
                    <a:lnTo>
                      <a:pt x="253" y="143"/>
                    </a:lnTo>
                    <a:lnTo>
                      <a:pt x="253" y="141"/>
                    </a:lnTo>
                    <a:lnTo>
                      <a:pt x="253" y="139"/>
                    </a:lnTo>
                    <a:lnTo>
                      <a:pt x="253" y="139"/>
                    </a:lnTo>
                    <a:lnTo>
                      <a:pt x="253" y="138"/>
                    </a:lnTo>
                    <a:lnTo>
                      <a:pt x="253" y="136"/>
                    </a:lnTo>
                    <a:lnTo>
                      <a:pt x="255" y="132"/>
                    </a:lnTo>
                    <a:lnTo>
                      <a:pt x="256" y="129"/>
                    </a:lnTo>
                    <a:lnTo>
                      <a:pt x="256" y="126"/>
                    </a:lnTo>
                    <a:lnTo>
                      <a:pt x="257" y="123"/>
                    </a:lnTo>
                    <a:lnTo>
                      <a:pt x="257" y="120"/>
                    </a:lnTo>
                    <a:lnTo>
                      <a:pt x="258" y="118"/>
                    </a:lnTo>
                    <a:lnTo>
                      <a:pt x="258" y="113"/>
                    </a:lnTo>
                    <a:lnTo>
                      <a:pt x="258" y="111"/>
                    </a:lnTo>
                    <a:lnTo>
                      <a:pt x="259" y="108"/>
                    </a:lnTo>
                    <a:lnTo>
                      <a:pt x="259" y="105"/>
                    </a:lnTo>
                    <a:lnTo>
                      <a:pt x="259" y="100"/>
                    </a:lnTo>
                    <a:lnTo>
                      <a:pt x="259" y="97"/>
                    </a:lnTo>
                    <a:lnTo>
                      <a:pt x="259" y="93"/>
                    </a:lnTo>
                    <a:lnTo>
                      <a:pt x="259" y="89"/>
                    </a:lnTo>
                    <a:lnTo>
                      <a:pt x="259" y="86"/>
                    </a:lnTo>
                    <a:lnTo>
                      <a:pt x="259" y="82"/>
                    </a:lnTo>
                    <a:lnTo>
                      <a:pt x="259" y="78"/>
                    </a:lnTo>
                    <a:lnTo>
                      <a:pt x="258" y="74"/>
                    </a:lnTo>
                    <a:lnTo>
                      <a:pt x="258" y="71"/>
                    </a:lnTo>
                    <a:lnTo>
                      <a:pt x="257" y="66"/>
                    </a:lnTo>
                    <a:lnTo>
                      <a:pt x="255" y="63"/>
                    </a:lnTo>
                    <a:lnTo>
                      <a:pt x="255" y="60"/>
                    </a:lnTo>
                    <a:lnTo>
                      <a:pt x="252" y="56"/>
                    </a:lnTo>
                    <a:lnTo>
                      <a:pt x="251" y="53"/>
                    </a:lnTo>
                    <a:lnTo>
                      <a:pt x="249" y="50"/>
                    </a:lnTo>
                    <a:lnTo>
                      <a:pt x="247" y="46"/>
                    </a:lnTo>
                    <a:lnTo>
                      <a:pt x="245" y="43"/>
                    </a:lnTo>
                    <a:lnTo>
                      <a:pt x="241" y="40"/>
                    </a:lnTo>
                    <a:lnTo>
                      <a:pt x="239" y="37"/>
                    </a:lnTo>
                    <a:lnTo>
                      <a:pt x="237" y="35"/>
                    </a:lnTo>
                    <a:lnTo>
                      <a:pt x="234" y="32"/>
                    </a:lnTo>
                    <a:lnTo>
                      <a:pt x="230" y="30"/>
                    </a:lnTo>
                    <a:lnTo>
                      <a:pt x="227" y="28"/>
                    </a:lnTo>
                    <a:lnTo>
                      <a:pt x="224" y="25"/>
                    </a:lnTo>
                    <a:lnTo>
                      <a:pt x="221" y="23"/>
                    </a:lnTo>
                    <a:lnTo>
                      <a:pt x="217" y="21"/>
                    </a:lnTo>
                    <a:lnTo>
                      <a:pt x="214" y="19"/>
                    </a:lnTo>
                    <a:lnTo>
                      <a:pt x="212" y="17"/>
                    </a:lnTo>
                    <a:lnTo>
                      <a:pt x="207" y="14"/>
                    </a:lnTo>
                    <a:lnTo>
                      <a:pt x="205" y="13"/>
                    </a:lnTo>
                    <a:lnTo>
                      <a:pt x="201" y="12"/>
                    </a:lnTo>
                    <a:lnTo>
                      <a:pt x="199" y="11"/>
                    </a:lnTo>
                    <a:lnTo>
                      <a:pt x="195" y="9"/>
                    </a:lnTo>
                    <a:lnTo>
                      <a:pt x="192" y="8"/>
                    </a:lnTo>
                    <a:lnTo>
                      <a:pt x="189" y="7"/>
                    </a:lnTo>
                    <a:lnTo>
                      <a:pt x="186" y="6"/>
                    </a:lnTo>
                    <a:lnTo>
                      <a:pt x="184" y="4"/>
                    </a:lnTo>
                    <a:lnTo>
                      <a:pt x="181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3" y="1"/>
                    </a:lnTo>
                    <a:lnTo>
                      <a:pt x="171" y="0"/>
                    </a:lnTo>
                    <a:lnTo>
                      <a:pt x="169" y="0"/>
                    </a:lnTo>
                    <a:lnTo>
                      <a:pt x="169" y="0"/>
                    </a:lnTo>
                    <a:lnTo>
                      <a:pt x="167" y="0"/>
                    </a:lnTo>
                    <a:lnTo>
                      <a:pt x="163" y="0"/>
                    </a:lnTo>
                    <a:lnTo>
                      <a:pt x="161" y="0"/>
                    </a:lnTo>
                    <a:lnTo>
                      <a:pt x="160" y="0"/>
                    </a:lnTo>
                    <a:lnTo>
                      <a:pt x="155" y="1"/>
                    </a:lnTo>
                    <a:lnTo>
                      <a:pt x="151" y="1"/>
                    </a:lnTo>
                    <a:lnTo>
                      <a:pt x="148" y="2"/>
                    </a:lnTo>
                    <a:lnTo>
                      <a:pt x="144" y="2"/>
                    </a:lnTo>
                    <a:lnTo>
                      <a:pt x="140" y="3"/>
                    </a:lnTo>
                    <a:lnTo>
                      <a:pt x="138" y="6"/>
                    </a:lnTo>
                    <a:lnTo>
                      <a:pt x="135" y="6"/>
                    </a:lnTo>
                    <a:lnTo>
                      <a:pt x="131" y="7"/>
                    </a:lnTo>
                    <a:lnTo>
                      <a:pt x="129" y="8"/>
                    </a:lnTo>
                    <a:lnTo>
                      <a:pt x="126" y="9"/>
                    </a:lnTo>
                    <a:lnTo>
                      <a:pt x="122" y="12"/>
                    </a:lnTo>
                    <a:lnTo>
                      <a:pt x="117" y="14"/>
                    </a:lnTo>
                    <a:lnTo>
                      <a:pt x="113" y="17"/>
                    </a:lnTo>
                    <a:lnTo>
                      <a:pt x="108" y="20"/>
                    </a:lnTo>
                    <a:lnTo>
                      <a:pt x="105" y="23"/>
                    </a:lnTo>
                    <a:lnTo>
                      <a:pt x="101" y="26"/>
                    </a:lnTo>
                    <a:lnTo>
                      <a:pt x="96" y="29"/>
                    </a:lnTo>
                    <a:lnTo>
                      <a:pt x="92" y="33"/>
                    </a:lnTo>
                    <a:lnTo>
                      <a:pt x="90" y="34"/>
                    </a:lnTo>
                    <a:lnTo>
                      <a:pt x="86" y="35"/>
                    </a:lnTo>
                    <a:lnTo>
                      <a:pt x="84" y="37"/>
                    </a:lnTo>
                    <a:lnTo>
                      <a:pt x="82" y="39"/>
                    </a:lnTo>
                    <a:lnTo>
                      <a:pt x="81" y="39"/>
                    </a:lnTo>
                    <a:lnTo>
                      <a:pt x="78" y="37"/>
                    </a:lnTo>
                    <a:lnTo>
                      <a:pt x="75" y="36"/>
                    </a:lnTo>
                    <a:lnTo>
                      <a:pt x="73" y="36"/>
                    </a:lnTo>
                    <a:lnTo>
                      <a:pt x="70" y="35"/>
                    </a:lnTo>
                    <a:lnTo>
                      <a:pt x="68" y="35"/>
                    </a:lnTo>
                    <a:lnTo>
                      <a:pt x="63" y="35"/>
                    </a:lnTo>
                    <a:lnTo>
                      <a:pt x="60" y="34"/>
                    </a:lnTo>
                    <a:lnTo>
                      <a:pt x="56" y="34"/>
                    </a:lnTo>
                    <a:lnTo>
                      <a:pt x="52" y="34"/>
                    </a:lnTo>
                    <a:lnTo>
                      <a:pt x="48" y="33"/>
                    </a:lnTo>
                    <a:lnTo>
                      <a:pt x="45" y="33"/>
                    </a:lnTo>
                    <a:lnTo>
                      <a:pt x="40" y="33"/>
                    </a:lnTo>
                    <a:lnTo>
                      <a:pt x="37" y="34"/>
                    </a:lnTo>
                    <a:lnTo>
                      <a:pt x="33" y="34"/>
                    </a:lnTo>
                    <a:lnTo>
                      <a:pt x="28" y="34"/>
                    </a:lnTo>
                    <a:lnTo>
                      <a:pt x="24" y="35"/>
                    </a:lnTo>
                    <a:lnTo>
                      <a:pt x="20" y="36"/>
                    </a:lnTo>
                    <a:lnTo>
                      <a:pt x="17" y="37"/>
                    </a:lnTo>
                    <a:lnTo>
                      <a:pt x="14" y="40"/>
                    </a:lnTo>
                    <a:lnTo>
                      <a:pt x="12" y="41"/>
                    </a:lnTo>
                    <a:lnTo>
                      <a:pt x="9" y="43"/>
                    </a:lnTo>
                    <a:lnTo>
                      <a:pt x="5" y="46"/>
                    </a:lnTo>
                    <a:lnTo>
                      <a:pt x="3" y="49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0" y="52"/>
                    </a:lnTo>
                    <a:lnTo>
                      <a:pt x="1" y="54"/>
                    </a:lnTo>
                    <a:lnTo>
                      <a:pt x="1" y="57"/>
                    </a:lnTo>
                    <a:lnTo>
                      <a:pt x="2" y="62"/>
                    </a:lnTo>
                    <a:lnTo>
                      <a:pt x="2" y="64"/>
                    </a:lnTo>
                    <a:lnTo>
                      <a:pt x="3" y="66"/>
                    </a:lnTo>
                    <a:lnTo>
                      <a:pt x="4" y="68"/>
                    </a:lnTo>
                    <a:lnTo>
                      <a:pt x="6" y="72"/>
                    </a:lnTo>
                    <a:lnTo>
                      <a:pt x="7" y="74"/>
                    </a:lnTo>
                    <a:lnTo>
                      <a:pt x="11" y="76"/>
                    </a:lnTo>
                    <a:lnTo>
                      <a:pt x="13" y="78"/>
                    </a:lnTo>
                    <a:lnTo>
                      <a:pt x="16" y="82"/>
                    </a:lnTo>
                    <a:lnTo>
                      <a:pt x="19" y="83"/>
                    </a:lnTo>
                    <a:lnTo>
                      <a:pt x="24" y="86"/>
                    </a:lnTo>
                    <a:lnTo>
                      <a:pt x="27" y="89"/>
                    </a:lnTo>
                    <a:lnTo>
                      <a:pt x="31" y="93"/>
                    </a:lnTo>
                    <a:lnTo>
                      <a:pt x="36" y="96"/>
                    </a:lnTo>
                    <a:lnTo>
                      <a:pt x="40" y="99"/>
                    </a:lnTo>
                    <a:lnTo>
                      <a:pt x="45" y="104"/>
                    </a:lnTo>
                    <a:lnTo>
                      <a:pt x="50" y="107"/>
                    </a:lnTo>
                    <a:lnTo>
                      <a:pt x="53" y="110"/>
                    </a:lnTo>
                    <a:lnTo>
                      <a:pt x="58" y="113"/>
                    </a:lnTo>
                    <a:lnTo>
                      <a:pt x="61" y="116"/>
                    </a:lnTo>
                    <a:lnTo>
                      <a:pt x="64" y="118"/>
                    </a:lnTo>
                    <a:lnTo>
                      <a:pt x="67" y="120"/>
                    </a:lnTo>
                    <a:lnTo>
                      <a:pt x="69" y="121"/>
                    </a:lnTo>
                    <a:lnTo>
                      <a:pt x="69" y="122"/>
                    </a:lnTo>
                    <a:lnTo>
                      <a:pt x="70" y="123"/>
                    </a:lnTo>
                    <a:lnTo>
                      <a:pt x="70" y="123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7"/>
              <p:cNvSpPr>
                <a:spLocks/>
              </p:cNvSpPr>
              <p:nvPr/>
            </p:nvSpPr>
            <p:spPr bwMode="auto">
              <a:xfrm>
                <a:off x="4340226" y="935038"/>
                <a:ext cx="41275" cy="31750"/>
              </a:xfrm>
              <a:custGeom>
                <a:avLst/>
                <a:gdLst>
                  <a:gd name="T0" fmla="*/ 37 w 104"/>
                  <a:gd name="T1" fmla="*/ 48 h 78"/>
                  <a:gd name="T2" fmla="*/ 86 w 104"/>
                  <a:gd name="T3" fmla="*/ 78 h 78"/>
                  <a:gd name="T4" fmla="*/ 86 w 104"/>
                  <a:gd name="T5" fmla="*/ 77 h 78"/>
                  <a:gd name="T6" fmla="*/ 87 w 104"/>
                  <a:gd name="T7" fmla="*/ 75 h 78"/>
                  <a:gd name="T8" fmla="*/ 89 w 104"/>
                  <a:gd name="T9" fmla="*/ 70 h 78"/>
                  <a:gd name="T10" fmla="*/ 93 w 104"/>
                  <a:gd name="T11" fmla="*/ 66 h 78"/>
                  <a:gd name="T12" fmla="*/ 94 w 104"/>
                  <a:gd name="T13" fmla="*/ 63 h 78"/>
                  <a:gd name="T14" fmla="*/ 95 w 104"/>
                  <a:gd name="T15" fmla="*/ 61 h 78"/>
                  <a:gd name="T16" fmla="*/ 97 w 104"/>
                  <a:gd name="T17" fmla="*/ 57 h 78"/>
                  <a:gd name="T18" fmla="*/ 98 w 104"/>
                  <a:gd name="T19" fmla="*/ 55 h 78"/>
                  <a:gd name="T20" fmla="*/ 98 w 104"/>
                  <a:gd name="T21" fmla="*/ 52 h 78"/>
                  <a:gd name="T22" fmla="*/ 100 w 104"/>
                  <a:gd name="T23" fmla="*/ 50 h 78"/>
                  <a:gd name="T24" fmla="*/ 102 w 104"/>
                  <a:gd name="T25" fmla="*/ 46 h 78"/>
                  <a:gd name="T26" fmla="*/ 103 w 104"/>
                  <a:gd name="T27" fmla="*/ 44 h 78"/>
                  <a:gd name="T28" fmla="*/ 103 w 104"/>
                  <a:gd name="T29" fmla="*/ 41 h 78"/>
                  <a:gd name="T30" fmla="*/ 103 w 104"/>
                  <a:gd name="T31" fmla="*/ 39 h 78"/>
                  <a:gd name="T32" fmla="*/ 103 w 104"/>
                  <a:gd name="T33" fmla="*/ 35 h 78"/>
                  <a:gd name="T34" fmla="*/ 104 w 104"/>
                  <a:gd name="T35" fmla="*/ 33 h 78"/>
                  <a:gd name="T36" fmla="*/ 103 w 104"/>
                  <a:gd name="T37" fmla="*/ 30 h 78"/>
                  <a:gd name="T38" fmla="*/ 103 w 104"/>
                  <a:gd name="T39" fmla="*/ 27 h 78"/>
                  <a:gd name="T40" fmla="*/ 103 w 104"/>
                  <a:gd name="T41" fmla="*/ 25 h 78"/>
                  <a:gd name="T42" fmla="*/ 103 w 104"/>
                  <a:gd name="T43" fmla="*/ 23 h 78"/>
                  <a:gd name="T44" fmla="*/ 102 w 104"/>
                  <a:gd name="T45" fmla="*/ 20 h 78"/>
                  <a:gd name="T46" fmla="*/ 100 w 104"/>
                  <a:gd name="T47" fmla="*/ 16 h 78"/>
                  <a:gd name="T48" fmla="*/ 99 w 104"/>
                  <a:gd name="T49" fmla="*/ 15 h 78"/>
                  <a:gd name="T50" fmla="*/ 99 w 104"/>
                  <a:gd name="T51" fmla="*/ 14 h 78"/>
                  <a:gd name="T52" fmla="*/ 98 w 104"/>
                  <a:gd name="T53" fmla="*/ 13 h 78"/>
                  <a:gd name="T54" fmla="*/ 97 w 104"/>
                  <a:gd name="T55" fmla="*/ 11 h 78"/>
                  <a:gd name="T56" fmla="*/ 95 w 104"/>
                  <a:gd name="T57" fmla="*/ 9 h 78"/>
                  <a:gd name="T58" fmla="*/ 93 w 104"/>
                  <a:gd name="T59" fmla="*/ 8 h 78"/>
                  <a:gd name="T60" fmla="*/ 91 w 104"/>
                  <a:gd name="T61" fmla="*/ 7 h 78"/>
                  <a:gd name="T62" fmla="*/ 88 w 104"/>
                  <a:gd name="T63" fmla="*/ 5 h 78"/>
                  <a:gd name="T64" fmla="*/ 85 w 104"/>
                  <a:gd name="T65" fmla="*/ 3 h 78"/>
                  <a:gd name="T66" fmla="*/ 83 w 104"/>
                  <a:gd name="T67" fmla="*/ 2 h 78"/>
                  <a:gd name="T68" fmla="*/ 78 w 104"/>
                  <a:gd name="T69" fmla="*/ 1 h 78"/>
                  <a:gd name="T70" fmla="*/ 75 w 104"/>
                  <a:gd name="T71" fmla="*/ 1 h 78"/>
                  <a:gd name="T72" fmla="*/ 71 w 104"/>
                  <a:gd name="T73" fmla="*/ 0 h 78"/>
                  <a:gd name="T74" fmla="*/ 67 w 104"/>
                  <a:gd name="T75" fmla="*/ 0 h 78"/>
                  <a:gd name="T76" fmla="*/ 62 w 104"/>
                  <a:gd name="T77" fmla="*/ 1 h 78"/>
                  <a:gd name="T78" fmla="*/ 58 w 104"/>
                  <a:gd name="T79" fmla="*/ 2 h 78"/>
                  <a:gd name="T80" fmla="*/ 55 w 104"/>
                  <a:gd name="T81" fmla="*/ 3 h 78"/>
                  <a:gd name="T82" fmla="*/ 52 w 104"/>
                  <a:gd name="T83" fmla="*/ 4 h 78"/>
                  <a:gd name="T84" fmla="*/ 50 w 104"/>
                  <a:gd name="T85" fmla="*/ 4 h 78"/>
                  <a:gd name="T86" fmla="*/ 47 w 104"/>
                  <a:gd name="T87" fmla="*/ 7 h 78"/>
                  <a:gd name="T88" fmla="*/ 44 w 104"/>
                  <a:gd name="T89" fmla="*/ 7 h 78"/>
                  <a:gd name="T90" fmla="*/ 42 w 104"/>
                  <a:gd name="T91" fmla="*/ 9 h 78"/>
                  <a:gd name="T92" fmla="*/ 39 w 104"/>
                  <a:gd name="T93" fmla="*/ 10 h 78"/>
                  <a:gd name="T94" fmla="*/ 37 w 104"/>
                  <a:gd name="T95" fmla="*/ 11 h 78"/>
                  <a:gd name="T96" fmla="*/ 34 w 104"/>
                  <a:gd name="T97" fmla="*/ 12 h 78"/>
                  <a:gd name="T98" fmla="*/ 31 w 104"/>
                  <a:gd name="T99" fmla="*/ 13 h 78"/>
                  <a:gd name="T100" fmla="*/ 29 w 104"/>
                  <a:gd name="T101" fmla="*/ 14 h 78"/>
                  <a:gd name="T102" fmla="*/ 27 w 104"/>
                  <a:gd name="T103" fmla="*/ 15 h 78"/>
                  <a:gd name="T104" fmla="*/ 22 w 104"/>
                  <a:gd name="T105" fmla="*/ 18 h 78"/>
                  <a:gd name="T106" fmla="*/ 19 w 104"/>
                  <a:gd name="T107" fmla="*/ 21 h 78"/>
                  <a:gd name="T108" fmla="*/ 15 w 104"/>
                  <a:gd name="T109" fmla="*/ 23 h 78"/>
                  <a:gd name="T110" fmla="*/ 10 w 104"/>
                  <a:gd name="T111" fmla="*/ 25 h 78"/>
                  <a:gd name="T112" fmla="*/ 8 w 104"/>
                  <a:gd name="T113" fmla="*/ 26 h 78"/>
                  <a:gd name="T114" fmla="*/ 5 w 104"/>
                  <a:gd name="T115" fmla="*/ 29 h 78"/>
                  <a:gd name="T116" fmla="*/ 1 w 104"/>
                  <a:gd name="T117" fmla="*/ 31 h 78"/>
                  <a:gd name="T118" fmla="*/ 0 w 104"/>
                  <a:gd name="T119" fmla="*/ 32 h 78"/>
                  <a:gd name="T120" fmla="*/ 37 w 104"/>
                  <a:gd name="T121" fmla="*/ 48 h 78"/>
                  <a:gd name="T122" fmla="*/ 37 w 104"/>
                  <a:gd name="T123" fmla="*/ 4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78">
                    <a:moveTo>
                      <a:pt x="37" y="48"/>
                    </a:moveTo>
                    <a:lnTo>
                      <a:pt x="86" y="78"/>
                    </a:lnTo>
                    <a:lnTo>
                      <a:pt x="86" y="77"/>
                    </a:lnTo>
                    <a:lnTo>
                      <a:pt x="87" y="75"/>
                    </a:lnTo>
                    <a:lnTo>
                      <a:pt x="89" y="70"/>
                    </a:lnTo>
                    <a:lnTo>
                      <a:pt x="93" y="66"/>
                    </a:lnTo>
                    <a:lnTo>
                      <a:pt x="94" y="63"/>
                    </a:lnTo>
                    <a:lnTo>
                      <a:pt x="95" y="61"/>
                    </a:lnTo>
                    <a:lnTo>
                      <a:pt x="97" y="57"/>
                    </a:lnTo>
                    <a:lnTo>
                      <a:pt x="98" y="55"/>
                    </a:lnTo>
                    <a:lnTo>
                      <a:pt x="98" y="52"/>
                    </a:lnTo>
                    <a:lnTo>
                      <a:pt x="100" y="50"/>
                    </a:lnTo>
                    <a:lnTo>
                      <a:pt x="102" y="46"/>
                    </a:lnTo>
                    <a:lnTo>
                      <a:pt x="103" y="44"/>
                    </a:lnTo>
                    <a:lnTo>
                      <a:pt x="103" y="41"/>
                    </a:lnTo>
                    <a:lnTo>
                      <a:pt x="103" y="39"/>
                    </a:lnTo>
                    <a:lnTo>
                      <a:pt x="103" y="35"/>
                    </a:lnTo>
                    <a:lnTo>
                      <a:pt x="104" y="33"/>
                    </a:lnTo>
                    <a:lnTo>
                      <a:pt x="103" y="30"/>
                    </a:lnTo>
                    <a:lnTo>
                      <a:pt x="103" y="27"/>
                    </a:lnTo>
                    <a:lnTo>
                      <a:pt x="103" y="25"/>
                    </a:lnTo>
                    <a:lnTo>
                      <a:pt x="103" y="23"/>
                    </a:lnTo>
                    <a:lnTo>
                      <a:pt x="102" y="20"/>
                    </a:lnTo>
                    <a:lnTo>
                      <a:pt x="100" y="16"/>
                    </a:lnTo>
                    <a:lnTo>
                      <a:pt x="99" y="15"/>
                    </a:lnTo>
                    <a:lnTo>
                      <a:pt x="99" y="14"/>
                    </a:lnTo>
                    <a:lnTo>
                      <a:pt x="98" y="13"/>
                    </a:lnTo>
                    <a:lnTo>
                      <a:pt x="97" y="11"/>
                    </a:lnTo>
                    <a:lnTo>
                      <a:pt x="95" y="9"/>
                    </a:lnTo>
                    <a:lnTo>
                      <a:pt x="93" y="8"/>
                    </a:lnTo>
                    <a:lnTo>
                      <a:pt x="91" y="7"/>
                    </a:lnTo>
                    <a:lnTo>
                      <a:pt x="88" y="5"/>
                    </a:lnTo>
                    <a:lnTo>
                      <a:pt x="85" y="3"/>
                    </a:lnTo>
                    <a:lnTo>
                      <a:pt x="83" y="2"/>
                    </a:lnTo>
                    <a:lnTo>
                      <a:pt x="78" y="1"/>
                    </a:lnTo>
                    <a:lnTo>
                      <a:pt x="75" y="1"/>
                    </a:lnTo>
                    <a:lnTo>
                      <a:pt x="71" y="0"/>
                    </a:lnTo>
                    <a:lnTo>
                      <a:pt x="67" y="0"/>
                    </a:lnTo>
                    <a:lnTo>
                      <a:pt x="62" y="1"/>
                    </a:lnTo>
                    <a:lnTo>
                      <a:pt x="58" y="2"/>
                    </a:lnTo>
                    <a:lnTo>
                      <a:pt x="55" y="3"/>
                    </a:lnTo>
                    <a:lnTo>
                      <a:pt x="52" y="4"/>
                    </a:lnTo>
                    <a:lnTo>
                      <a:pt x="50" y="4"/>
                    </a:lnTo>
                    <a:lnTo>
                      <a:pt x="47" y="7"/>
                    </a:lnTo>
                    <a:lnTo>
                      <a:pt x="44" y="7"/>
                    </a:lnTo>
                    <a:lnTo>
                      <a:pt x="42" y="9"/>
                    </a:lnTo>
                    <a:lnTo>
                      <a:pt x="39" y="10"/>
                    </a:lnTo>
                    <a:lnTo>
                      <a:pt x="37" y="11"/>
                    </a:lnTo>
                    <a:lnTo>
                      <a:pt x="34" y="12"/>
                    </a:lnTo>
                    <a:lnTo>
                      <a:pt x="31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2" y="18"/>
                    </a:lnTo>
                    <a:lnTo>
                      <a:pt x="19" y="21"/>
                    </a:lnTo>
                    <a:lnTo>
                      <a:pt x="15" y="23"/>
                    </a:lnTo>
                    <a:lnTo>
                      <a:pt x="10" y="25"/>
                    </a:lnTo>
                    <a:lnTo>
                      <a:pt x="8" y="26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37" y="48"/>
                    </a:lnTo>
                    <a:lnTo>
                      <a:pt x="37" y="48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8"/>
              <p:cNvSpPr>
                <a:spLocks/>
              </p:cNvSpPr>
              <p:nvPr/>
            </p:nvSpPr>
            <p:spPr bwMode="auto">
              <a:xfrm>
                <a:off x="4327526" y="982663"/>
                <a:ext cx="17463" cy="66675"/>
              </a:xfrm>
              <a:custGeom>
                <a:avLst/>
                <a:gdLst>
                  <a:gd name="T0" fmla="*/ 41 w 45"/>
                  <a:gd name="T1" fmla="*/ 15 h 166"/>
                  <a:gd name="T2" fmla="*/ 45 w 45"/>
                  <a:gd name="T3" fmla="*/ 77 h 166"/>
                  <a:gd name="T4" fmla="*/ 43 w 45"/>
                  <a:gd name="T5" fmla="*/ 80 h 166"/>
                  <a:gd name="T6" fmla="*/ 41 w 45"/>
                  <a:gd name="T7" fmla="*/ 84 h 166"/>
                  <a:gd name="T8" fmla="*/ 39 w 45"/>
                  <a:gd name="T9" fmla="*/ 90 h 166"/>
                  <a:gd name="T10" fmla="*/ 34 w 45"/>
                  <a:gd name="T11" fmla="*/ 97 h 166"/>
                  <a:gd name="T12" fmla="*/ 32 w 45"/>
                  <a:gd name="T13" fmla="*/ 105 h 166"/>
                  <a:gd name="T14" fmla="*/ 28 w 45"/>
                  <a:gd name="T15" fmla="*/ 112 h 166"/>
                  <a:gd name="T16" fmla="*/ 26 w 45"/>
                  <a:gd name="T17" fmla="*/ 121 h 166"/>
                  <a:gd name="T18" fmla="*/ 21 w 45"/>
                  <a:gd name="T19" fmla="*/ 130 h 166"/>
                  <a:gd name="T20" fmla="*/ 18 w 45"/>
                  <a:gd name="T21" fmla="*/ 138 h 166"/>
                  <a:gd name="T22" fmla="*/ 14 w 45"/>
                  <a:gd name="T23" fmla="*/ 145 h 166"/>
                  <a:gd name="T24" fmla="*/ 11 w 45"/>
                  <a:gd name="T25" fmla="*/ 152 h 166"/>
                  <a:gd name="T26" fmla="*/ 9 w 45"/>
                  <a:gd name="T27" fmla="*/ 158 h 166"/>
                  <a:gd name="T28" fmla="*/ 7 w 45"/>
                  <a:gd name="T29" fmla="*/ 162 h 166"/>
                  <a:gd name="T30" fmla="*/ 5 w 45"/>
                  <a:gd name="T31" fmla="*/ 166 h 166"/>
                  <a:gd name="T32" fmla="*/ 5 w 45"/>
                  <a:gd name="T33" fmla="*/ 163 h 166"/>
                  <a:gd name="T34" fmla="*/ 4 w 45"/>
                  <a:gd name="T35" fmla="*/ 155 h 166"/>
                  <a:gd name="T36" fmla="*/ 4 w 45"/>
                  <a:gd name="T37" fmla="*/ 150 h 166"/>
                  <a:gd name="T38" fmla="*/ 3 w 45"/>
                  <a:gd name="T39" fmla="*/ 143 h 166"/>
                  <a:gd name="T40" fmla="*/ 3 w 45"/>
                  <a:gd name="T41" fmla="*/ 137 h 166"/>
                  <a:gd name="T42" fmla="*/ 3 w 45"/>
                  <a:gd name="T43" fmla="*/ 129 h 166"/>
                  <a:gd name="T44" fmla="*/ 1 w 45"/>
                  <a:gd name="T45" fmla="*/ 120 h 166"/>
                  <a:gd name="T46" fmla="*/ 1 w 45"/>
                  <a:gd name="T47" fmla="*/ 112 h 166"/>
                  <a:gd name="T48" fmla="*/ 0 w 45"/>
                  <a:gd name="T49" fmla="*/ 102 h 166"/>
                  <a:gd name="T50" fmla="*/ 0 w 45"/>
                  <a:gd name="T51" fmla="*/ 94 h 166"/>
                  <a:gd name="T52" fmla="*/ 0 w 45"/>
                  <a:gd name="T53" fmla="*/ 85 h 166"/>
                  <a:gd name="T54" fmla="*/ 0 w 45"/>
                  <a:gd name="T55" fmla="*/ 76 h 166"/>
                  <a:gd name="T56" fmla="*/ 0 w 45"/>
                  <a:gd name="T57" fmla="*/ 67 h 166"/>
                  <a:gd name="T58" fmla="*/ 1 w 45"/>
                  <a:gd name="T59" fmla="*/ 60 h 166"/>
                  <a:gd name="T60" fmla="*/ 3 w 45"/>
                  <a:gd name="T61" fmla="*/ 51 h 166"/>
                  <a:gd name="T62" fmla="*/ 3 w 45"/>
                  <a:gd name="T63" fmla="*/ 44 h 166"/>
                  <a:gd name="T64" fmla="*/ 5 w 45"/>
                  <a:gd name="T65" fmla="*/ 37 h 166"/>
                  <a:gd name="T66" fmla="*/ 6 w 45"/>
                  <a:gd name="T67" fmla="*/ 31 h 166"/>
                  <a:gd name="T68" fmla="*/ 7 w 45"/>
                  <a:gd name="T69" fmla="*/ 25 h 166"/>
                  <a:gd name="T70" fmla="*/ 8 w 45"/>
                  <a:gd name="T71" fmla="*/ 21 h 166"/>
                  <a:gd name="T72" fmla="*/ 11 w 45"/>
                  <a:gd name="T73" fmla="*/ 13 h 166"/>
                  <a:gd name="T74" fmla="*/ 14 w 45"/>
                  <a:gd name="T75" fmla="*/ 7 h 166"/>
                  <a:gd name="T76" fmla="*/ 17 w 45"/>
                  <a:gd name="T77" fmla="*/ 3 h 166"/>
                  <a:gd name="T78" fmla="*/ 19 w 45"/>
                  <a:gd name="T7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5" h="166">
                    <a:moveTo>
                      <a:pt x="19" y="0"/>
                    </a:moveTo>
                    <a:lnTo>
                      <a:pt x="41" y="15"/>
                    </a:lnTo>
                    <a:lnTo>
                      <a:pt x="19" y="58"/>
                    </a:lnTo>
                    <a:lnTo>
                      <a:pt x="45" y="77"/>
                    </a:lnTo>
                    <a:lnTo>
                      <a:pt x="44" y="77"/>
                    </a:lnTo>
                    <a:lnTo>
                      <a:pt x="43" y="80"/>
                    </a:lnTo>
                    <a:lnTo>
                      <a:pt x="41" y="82"/>
                    </a:lnTo>
                    <a:lnTo>
                      <a:pt x="41" y="84"/>
                    </a:lnTo>
                    <a:lnTo>
                      <a:pt x="39" y="87"/>
                    </a:lnTo>
                    <a:lnTo>
                      <a:pt x="39" y="90"/>
                    </a:lnTo>
                    <a:lnTo>
                      <a:pt x="37" y="94"/>
                    </a:lnTo>
                    <a:lnTo>
                      <a:pt x="34" y="97"/>
                    </a:lnTo>
                    <a:lnTo>
                      <a:pt x="33" y="100"/>
                    </a:lnTo>
                    <a:lnTo>
                      <a:pt x="32" y="105"/>
                    </a:lnTo>
                    <a:lnTo>
                      <a:pt x="30" y="109"/>
                    </a:lnTo>
                    <a:lnTo>
                      <a:pt x="28" y="112"/>
                    </a:lnTo>
                    <a:lnTo>
                      <a:pt x="27" y="117"/>
                    </a:lnTo>
                    <a:lnTo>
                      <a:pt x="26" y="121"/>
                    </a:lnTo>
                    <a:lnTo>
                      <a:pt x="22" y="126"/>
                    </a:lnTo>
                    <a:lnTo>
                      <a:pt x="21" y="130"/>
                    </a:lnTo>
                    <a:lnTo>
                      <a:pt x="19" y="133"/>
                    </a:lnTo>
                    <a:lnTo>
                      <a:pt x="18" y="138"/>
                    </a:lnTo>
                    <a:lnTo>
                      <a:pt x="16" y="141"/>
                    </a:lnTo>
                    <a:lnTo>
                      <a:pt x="14" y="145"/>
                    </a:lnTo>
                    <a:lnTo>
                      <a:pt x="12" y="149"/>
                    </a:lnTo>
                    <a:lnTo>
                      <a:pt x="11" y="152"/>
                    </a:lnTo>
                    <a:lnTo>
                      <a:pt x="10" y="155"/>
                    </a:lnTo>
                    <a:lnTo>
                      <a:pt x="9" y="158"/>
                    </a:lnTo>
                    <a:lnTo>
                      <a:pt x="7" y="160"/>
                    </a:lnTo>
                    <a:lnTo>
                      <a:pt x="7" y="162"/>
                    </a:lnTo>
                    <a:lnTo>
                      <a:pt x="5" y="165"/>
                    </a:lnTo>
                    <a:lnTo>
                      <a:pt x="5" y="166"/>
                    </a:lnTo>
                    <a:lnTo>
                      <a:pt x="5" y="165"/>
                    </a:lnTo>
                    <a:lnTo>
                      <a:pt x="5" y="163"/>
                    </a:lnTo>
                    <a:lnTo>
                      <a:pt x="5" y="160"/>
                    </a:lnTo>
                    <a:lnTo>
                      <a:pt x="4" y="155"/>
                    </a:lnTo>
                    <a:lnTo>
                      <a:pt x="4" y="153"/>
                    </a:lnTo>
                    <a:lnTo>
                      <a:pt x="4" y="150"/>
                    </a:lnTo>
                    <a:lnTo>
                      <a:pt x="3" y="147"/>
                    </a:lnTo>
                    <a:lnTo>
                      <a:pt x="3" y="143"/>
                    </a:lnTo>
                    <a:lnTo>
                      <a:pt x="3" y="140"/>
                    </a:lnTo>
                    <a:lnTo>
                      <a:pt x="3" y="137"/>
                    </a:lnTo>
                    <a:lnTo>
                      <a:pt x="3" y="132"/>
                    </a:lnTo>
                    <a:lnTo>
                      <a:pt x="3" y="129"/>
                    </a:lnTo>
                    <a:lnTo>
                      <a:pt x="3" y="124"/>
                    </a:lnTo>
                    <a:lnTo>
                      <a:pt x="1" y="120"/>
                    </a:lnTo>
                    <a:lnTo>
                      <a:pt x="1" y="116"/>
                    </a:lnTo>
                    <a:lnTo>
                      <a:pt x="1" y="112"/>
                    </a:lnTo>
                    <a:lnTo>
                      <a:pt x="0" y="107"/>
                    </a:lnTo>
                    <a:lnTo>
                      <a:pt x="0" y="102"/>
                    </a:lnTo>
                    <a:lnTo>
                      <a:pt x="0" y="98"/>
                    </a:lnTo>
                    <a:lnTo>
                      <a:pt x="0" y="94"/>
                    </a:lnTo>
                    <a:lnTo>
                      <a:pt x="0" y="89"/>
                    </a:lnTo>
                    <a:lnTo>
                      <a:pt x="0" y="85"/>
                    </a:lnTo>
                    <a:lnTo>
                      <a:pt x="0" y="80"/>
                    </a:lnTo>
                    <a:lnTo>
                      <a:pt x="0" y="76"/>
                    </a:lnTo>
                    <a:lnTo>
                      <a:pt x="0" y="72"/>
                    </a:lnTo>
                    <a:lnTo>
                      <a:pt x="0" y="67"/>
                    </a:lnTo>
                    <a:lnTo>
                      <a:pt x="1" y="63"/>
                    </a:lnTo>
                    <a:lnTo>
                      <a:pt x="1" y="60"/>
                    </a:lnTo>
                    <a:lnTo>
                      <a:pt x="1" y="55"/>
                    </a:lnTo>
                    <a:lnTo>
                      <a:pt x="3" y="51"/>
                    </a:lnTo>
                    <a:lnTo>
                      <a:pt x="3" y="47"/>
                    </a:lnTo>
                    <a:lnTo>
                      <a:pt x="3" y="44"/>
                    </a:lnTo>
                    <a:lnTo>
                      <a:pt x="4" y="40"/>
                    </a:lnTo>
                    <a:lnTo>
                      <a:pt x="5" y="37"/>
                    </a:lnTo>
                    <a:lnTo>
                      <a:pt x="5" y="34"/>
                    </a:lnTo>
                    <a:lnTo>
                      <a:pt x="6" y="31"/>
                    </a:lnTo>
                    <a:lnTo>
                      <a:pt x="6" y="29"/>
                    </a:lnTo>
                    <a:lnTo>
                      <a:pt x="7" y="25"/>
                    </a:lnTo>
                    <a:lnTo>
                      <a:pt x="7" y="23"/>
                    </a:lnTo>
                    <a:lnTo>
                      <a:pt x="8" y="21"/>
                    </a:lnTo>
                    <a:lnTo>
                      <a:pt x="10" y="17"/>
                    </a:lnTo>
                    <a:lnTo>
                      <a:pt x="11" y="13"/>
                    </a:lnTo>
                    <a:lnTo>
                      <a:pt x="12" y="10"/>
                    </a:lnTo>
                    <a:lnTo>
                      <a:pt x="14" y="7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4175126" y="1230313"/>
                <a:ext cx="177800" cy="280988"/>
              </a:xfrm>
              <a:custGeom>
                <a:avLst/>
                <a:gdLst>
                  <a:gd name="T0" fmla="*/ 336 w 448"/>
                  <a:gd name="T1" fmla="*/ 4 h 707"/>
                  <a:gd name="T2" fmla="*/ 315 w 448"/>
                  <a:gd name="T3" fmla="*/ 15 h 707"/>
                  <a:gd name="T4" fmla="*/ 301 w 448"/>
                  <a:gd name="T5" fmla="*/ 23 h 707"/>
                  <a:gd name="T6" fmla="*/ 283 w 448"/>
                  <a:gd name="T7" fmla="*/ 33 h 707"/>
                  <a:gd name="T8" fmla="*/ 266 w 448"/>
                  <a:gd name="T9" fmla="*/ 44 h 707"/>
                  <a:gd name="T10" fmla="*/ 247 w 448"/>
                  <a:gd name="T11" fmla="*/ 56 h 707"/>
                  <a:gd name="T12" fmla="*/ 228 w 448"/>
                  <a:gd name="T13" fmla="*/ 70 h 707"/>
                  <a:gd name="T14" fmla="*/ 210 w 448"/>
                  <a:gd name="T15" fmla="*/ 84 h 707"/>
                  <a:gd name="T16" fmla="*/ 191 w 448"/>
                  <a:gd name="T17" fmla="*/ 100 h 707"/>
                  <a:gd name="T18" fmla="*/ 172 w 448"/>
                  <a:gd name="T19" fmla="*/ 118 h 707"/>
                  <a:gd name="T20" fmla="*/ 156 w 448"/>
                  <a:gd name="T21" fmla="*/ 137 h 707"/>
                  <a:gd name="T22" fmla="*/ 138 w 448"/>
                  <a:gd name="T23" fmla="*/ 157 h 707"/>
                  <a:gd name="T24" fmla="*/ 123 w 448"/>
                  <a:gd name="T25" fmla="*/ 178 h 707"/>
                  <a:gd name="T26" fmla="*/ 109 w 448"/>
                  <a:gd name="T27" fmla="*/ 198 h 707"/>
                  <a:gd name="T28" fmla="*/ 96 w 448"/>
                  <a:gd name="T29" fmla="*/ 215 h 707"/>
                  <a:gd name="T30" fmla="*/ 87 w 448"/>
                  <a:gd name="T31" fmla="*/ 231 h 707"/>
                  <a:gd name="T32" fmla="*/ 76 w 448"/>
                  <a:gd name="T33" fmla="*/ 247 h 707"/>
                  <a:gd name="T34" fmla="*/ 71 w 448"/>
                  <a:gd name="T35" fmla="*/ 256 h 707"/>
                  <a:gd name="T36" fmla="*/ 67 w 448"/>
                  <a:gd name="T37" fmla="*/ 272 h 707"/>
                  <a:gd name="T38" fmla="*/ 62 w 448"/>
                  <a:gd name="T39" fmla="*/ 296 h 707"/>
                  <a:gd name="T40" fmla="*/ 60 w 448"/>
                  <a:gd name="T41" fmla="*/ 311 h 707"/>
                  <a:gd name="T42" fmla="*/ 58 w 448"/>
                  <a:gd name="T43" fmla="*/ 329 h 707"/>
                  <a:gd name="T44" fmla="*/ 57 w 448"/>
                  <a:gd name="T45" fmla="*/ 349 h 707"/>
                  <a:gd name="T46" fmla="*/ 56 w 448"/>
                  <a:gd name="T47" fmla="*/ 370 h 707"/>
                  <a:gd name="T48" fmla="*/ 56 w 448"/>
                  <a:gd name="T49" fmla="*/ 392 h 707"/>
                  <a:gd name="T50" fmla="*/ 58 w 448"/>
                  <a:gd name="T51" fmla="*/ 414 h 707"/>
                  <a:gd name="T52" fmla="*/ 60 w 448"/>
                  <a:gd name="T53" fmla="*/ 435 h 707"/>
                  <a:gd name="T54" fmla="*/ 62 w 448"/>
                  <a:gd name="T55" fmla="*/ 456 h 707"/>
                  <a:gd name="T56" fmla="*/ 65 w 448"/>
                  <a:gd name="T57" fmla="*/ 475 h 707"/>
                  <a:gd name="T58" fmla="*/ 67 w 448"/>
                  <a:gd name="T59" fmla="*/ 494 h 707"/>
                  <a:gd name="T60" fmla="*/ 70 w 448"/>
                  <a:gd name="T61" fmla="*/ 512 h 707"/>
                  <a:gd name="T62" fmla="*/ 73 w 448"/>
                  <a:gd name="T63" fmla="*/ 528 h 707"/>
                  <a:gd name="T64" fmla="*/ 77 w 448"/>
                  <a:gd name="T65" fmla="*/ 551 h 707"/>
                  <a:gd name="T66" fmla="*/ 13 w 448"/>
                  <a:gd name="T67" fmla="*/ 566 h 707"/>
                  <a:gd name="T68" fmla="*/ 228 w 448"/>
                  <a:gd name="T69" fmla="*/ 701 h 707"/>
                  <a:gd name="T70" fmla="*/ 231 w 448"/>
                  <a:gd name="T71" fmla="*/ 685 h 707"/>
                  <a:gd name="T72" fmla="*/ 233 w 448"/>
                  <a:gd name="T73" fmla="*/ 664 h 707"/>
                  <a:gd name="T74" fmla="*/ 233 w 448"/>
                  <a:gd name="T75" fmla="*/ 648 h 707"/>
                  <a:gd name="T76" fmla="*/ 234 w 448"/>
                  <a:gd name="T77" fmla="*/ 627 h 707"/>
                  <a:gd name="T78" fmla="*/ 234 w 448"/>
                  <a:gd name="T79" fmla="*/ 603 h 707"/>
                  <a:gd name="T80" fmla="*/ 234 w 448"/>
                  <a:gd name="T81" fmla="*/ 576 h 707"/>
                  <a:gd name="T82" fmla="*/ 234 w 448"/>
                  <a:gd name="T83" fmla="*/ 546 h 707"/>
                  <a:gd name="T84" fmla="*/ 234 w 448"/>
                  <a:gd name="T85" fmla="*/ 514 h 707"/>
                  <a:gd name="T86" fmla="*/ 234 w 448"/>
                  <a:gd name="T87" fmla="*/ 483 h 707"/>
                  <a:gd name="T88" fmla="*/ 233 w 448"/>
                  <a:gd name="T89" fmla="*/ 453 h 707"/>
                  <a:gd name="T90" fmla="*/ 233 w 448"/>
                  <a:gd name="T91" fmla="*/ 426 h 707"/>
                  <a:gd name="T92" fmla="*/ 233 w 448"/>
                  <a:gd name="T93" fmla="*/ 403 h 707"/>
                  <a:gd name="T94" fmla="*/ 233 w 448"/>
                  <a:gd name="T95" fmla="*/ 385 h 707"/>
                  <a:gd name="T96" fmla="*/ 233 w 448"/>
                  <a:gd name="T97" fmla="*/ 371 h 707"/>
                  <a:gd name="T98" fmla="*/ 235 w 448"/>
                  <a:gd name="T99" fmla="*/ 359 h 707"/>
                  <a:gd name="T100" fmla="*/ 248 w 448"/>
                  <a:gd name="T101" fmla="*/ 338 h 707"/>
                  <a:gd name="T102" fmla="*/ 265 w 448"/>
                  <a:gd name="T103" fmla="*/ 320 h 707"/>
                  <a:gd name="T104" fmla="*/ 287 w 448"/>
                  <a:gd name="T105" fmla="*/ 302 h 707"/>
                  <a:gd name="T106" fmla="*/ 302 w 448"/>
                  <a:gd name="T107" fmla="*/ 294 h 707"/>
                  <a:gd name="T108" fmla="*/ 319 w 448"/>
                  <a:gd name="T109" fmla="*/ 285 h 707"/>
                  <a:gd name="T110" fmla="*/ 337 w 448"/>
                  <a:gd name="T111" fmla="*/ 276 h 707"/>
                  <a:gd name="T112" fmla="*/ 356 w 448"/>
                  <a:gd name="T113" fmla="*/ 268 h 707"/>
                  <a:gd name="T114" fmla="*/ 376 w 448"/>
                  <a:gd name="T115" fmla="*/ 261 h 707"/>
                  <a:gd name="T116" fmla="*/ 394 w 448"/>
                  <a:gd name="T117" fmla="*/ 255 h 707"/>
                  <a:gd name="T118" fmla="*/ 410 w 448"/>
                  <a:gd name="T119" fmla="*/ 248 h 707"/>
                  <a:gd name="T120" fmla="*/ 434 w 448"/>
                  <a:gd name="T121" fmla="*/ 242 h 707"/>
                  <a:gd name="T122" fmla="*/ 347 w 448"/>
                  <a:gd name="T123" fmla="*/ 0 h 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48" h="707">
                    <a:moveTo>
                      <a:pt x="347" y="0"/>
                    </a:moveTo>
                    <a:lnTo>
                      <a:pt x="346" y="0"/>
                    </a:lnTo>
                    <a:lnTo>
                      <a:pt x="343" y="2"/>
                    </a:lnTo>
                    <a:lnTo>
                      <a:pt x="341" y="2"/>
                    </a:lnTo>
                    <a:lnTo>
                      <a:pt x="338" y="3"/>
                    </a:lnTo>
                    <a:lnTo>
                      <a:pt x="336" y="4"/>
                    </a:lnTo>
                    <a:lnTo>
                      <a:pt x="333" y="6"/>
                    </a:lnTo>
                    <a:lnTo>
                      <a:pt x="330" y="7"/>
                    </a:lnTo>
                    <a:lnTo>
                      <a:pt x="326" y="9"/>
                    </a:lnTo>
                    <a:lnTo>
                      <a:pt x="322" y="12"/>
                    </a:lnTo>
                    <a:lnTo>
                      <a:pt x="317" y="14"/>
                    </a:lnTo>
                    <a:lnTo>
                      <a:pt x="315" y="15"/>
                    </a:lnTo>
                    <a:lnTo>
                      <a:pt x="313" y="16"/>
                    </a:lnTo>
                    <a:lnTo>
                      <a:pt x="311" y="17"/>
                    </a:lnTo>
                    <a:lnTo>
                      <a:pt x="308" y="19"/>
                    </a:lnTo>
                    <a:lnTo>
                      <a:pt x="305" y="20"/>
                    </a:lnTo>
                    <a:lnTo>
                      <a:pt x="303" y="22"/>
                    </a:lnTo>
                    <a:lnTo>
                      <a:pt x="301" y="23"/>
                    </a:lnTo>
                    <a:lnTo>
                      <a:pt x="299" y="25"/>
                    </a:lnTo>
                    <a:lnTo>
                      <a:pt x="295" y="26"/>
                    </a:lnTo>
                    <a:lnTo>
                      <a:pt x="292" y="27"/>
                    </a:lnTo>
                    <a:lnTo>
                      <a:pt x="290" y="29"/>
                    </a:lnTo>
                    <a:lnTo>
                      <a:pt x="287" y="31"/>
                    </a:lnTo>
                    <a:lnTo>
                      <a:pt x="283" y="33"/>
                    </a:lnTo>
                    <a:lnTo>
                      <a:pt x="281" y="34"/>
                    </a:lnTo>
                    <a:lnTo>
                      <a:pt x="278" y="36"/>
                    </a:lnTo>
                    <a:lnTo>
                      <a:pt x="275" y="38"/>
                    </a:lnTo>
                    <a:lnTo>
                      <a:pt x="271" y="39"/>
                    </a:lnTo>
                    <a:lnTo>
                      <a:pt x="269" y="41"/>
                    </a:lnTo>
                    <a:lnTo>
                      <a:pt x="266" y="44"/>
                    </a:lnTo>
                    <a:lnTo>
                      <a:pt x="262" y="46"/>
                    </a:lnTo>
                    <a:lnTo>
                      <a:pt x="259" y="47"/>
                    </a:lnTo>
                    <a:lnTo>
                      <a:pt x="256" y="49"/>
                    </a:lnTo>
                    <a:lnTo>
                      <a:pt x="254" y="51"/>
                    </a:lnTo>
                    <a:lnTo>
                      <a:pt x="250" y="55"/>
                    </a:lnTo>
                    <a:lnTo>
                      <a:pt x="247" y="56"/>
                    </a:lnTo>
                    <a:lnTo>
                      <a:pt x="244" y="58"/>
                    </a:lnTo>
                    <a:lnTo>
                      <a:pt x="240" y="60"/>
                    </a:lnTo>
                    <a:lnTo>
                      <a:pt x="237" y="62"/>
                    </a:lnTo>
                    <a:lnTo>
                      <a:pt x="234" y="65"/>
                    </a:lnTo>
                    <a:lnTo>
                      <a:pt x="232" y="67"/>
                    </a:lnTo>
                    <a:lnTo>
                      <a:pt x="228" y="70"/>
                    </a:lnTo>
                    <a:lnTo>
                      <a:pt x="225" y="72"/>
                    </a:lnTo>
                    <a:lnTo>
                      <a:pt x="222" y="74"/>
                    </a:lnTo>
                    <a:lnTo>
                      <a:pt x="218" y="77"/>
                    </a:lnTo>
                    <a:lnTo>
                      <a:pt x="215" y="79"/>
                    </a:lnTo>
                    <a:lnTo>
                      <a:pt x="212" y="82"/>
                    </a:lnTo>
                    <a:lnTo>
                      <a:pt x="210" y="84"/>
                    </a:lnTo>
                    <a:lnTo>
                      <a:pt x="206" y="88"/>
                    </a:lnTo>
                    <a:lnTo>
                      <a:pt x="203" y="90"/>
                    </a:lnTo>
                    <a:lnTo>
                      <a:pt x="201" y="93"/>
                    </a:lnTo>
                    <a:lnTo>
                      <a:pt x="197" y="95"/>
                    </a:lnTo>
                    <a:lnTo>
                      <a:pt x="194" y="98"/>
                    </a:lnTo>
                    <a:lnTo>
                      <a:pt x="191" y="100"/>
                    </a:lnTo>
                    <a:lnTo>
                      <a:pt x="188" y="103"/>
                    </a:lnTo>
                    <a:lnTo>
                      <a:pt x="184" y="106"/>
                    </a:lnTo>
                    <a:lnTo>
                      <a:pt x="181" y="109"/>
                    </a:lnTo>
                    <a:lnTo>
                      <a:pt x="178" y="112"/>
                    </a:lnTo>
                    <a:lnTo>
                      <a:pt x="176" y="115"/>
                    </a:lnTo>
                    <a:lnTo>
                      <a:pt x="172" y="118"/>
                    </a:lnTo>
                    <a:lnTo>
                      <a:pt x="169" y="121"/>
                    </a:lnTo>
                    <a:lnTo>
                      <a:pt x="167" y="124"/>
                    </a:lnTo>
                    <a:lnTo>
                      <a:pt x="164" y="127"/>
                    </a:lnTo>
                    <a:lnTo>
                      <a:pt x="160" y="131"/>
                    </a:lnTo>
                    <a:lnTo>
                      <a:pt x="158" y="135"/>
                    </a:lnTo>
                    <a:lnTo>
                      <a:pt x="156" y="137"/>
                    </a:lnTo>
                    <a:lnTo>
                      <a:pt x="153" y="142"/>
                    </a:lnTo>
                    <a:lnTo>
                      <a:pt x="149" y="144"/>
                    </a:lnTo>
                    <a:lnTo>
                      <a:pt x="146" y="148"/>
                    </a:lnTo>
                    <a:lnTo>
                      <a:pt x="144" y="150"/>
                    </a:lnTo>
                    <a:lnTo>
                      <a:pt x="142" y="155"/>
                    </a:lnTo>
                    <a:lnTo>
                      <a:pt x="138" y="157"/>
                    </a:lnTo>
                    <a:lnTo>
                      <a:pt x="136" y="161"/>
                    </a:lnTo>
                    <a:lnTo>
                      <a:pt x="133" y="165"/>
                    </a:lnTo>
                    <a:lnTo>
                      <a:pt x="131" y="168"/>
                    </a:lnTo>
                    <a:lnTo>
                      <a:pt x="128" y="171"/>
                    </a:lnTo>
                    <a:lnTo>
                      <a:pt x="125" y="175"/>
                    </a:lnTo>
                    <a:lnTo>
                      <a:pt x="123" y="178"/>
                    </a:lnTo>
                    <a:lnTo>
                      <a:pt x="121" y="181"/>
                    </a:lnTo>
                    <a:lnTo>
                      <a:pt x="117" y="185"/>
                    </a:lnTo>
                    <a:lnTo>
                      <a:pt x="115" y="188"/>
                    </a:lnTo>
                    <a:lnTo>
                      <a:pt x="113" y="191"/>
                    </a:lnTo>
                    <a:lnTo>
                      <a:pt x="112" y="195"/>
                    </a:lnTo>
                    <a:lnTo>
                      <a:pt x="109" y="198"/>
                    </a:lnTo>
                    <a:lnTo>
                      <a:pt x="106" y="201"/>
                    </a:lnTo>
                    <a:lnTo>
                      <a:pt x="104" y="203"/>
                    </a:lnTo>
                    <a:lnTo>
                      <a:pt x="102" y="207"/>
                    </a:lnTo>
                    <a:lnTo>
                      <a:pt x="100" y="210"/>
                    </a:lnTo>
                    <a:lnTo>
                      <a:pt x="99" y="212"/>
                    </a:lnTo>
                    <a:lnTo>
                      <a:pt x="96" y="215"/>
                    </a:lnTo>
                    <a:lnTo>
                      <a:pt x="94" y="219"/>
                    </a:lnTo>
                    <a:lnTo>
                      <a:pt x="92" y="221"/>
                    </a:lnTo>
                    <a:lnTo>
                      <a:pt x="91" y="223"/>
                    </a:lnTo>
                    <a:lnTo>
                      <a:pt x="89" y="226"/>
                    </a:lnTo>
                    <a:lnTo>
                      <a:pt x="88" y="229"/>
                    </a:lnTo>
                    <a:lnTo>
                      <a:pt x="87" y="231"/>
                    </a:lnTo>
                    <a:lnTo>
                      <a:pt x="85" y="233"/>
                    </a:lnTo>
                    <a:lnTo>
                      <a:pt x="83" y="235"/>
                    </a:lnTo>
                    <a:lnTo>
                      <a:pt x="82" y="237"/>
                    </a:lnTo>
                    <a:lnTo>
                      <a:pt x="80" y="242"/>
                    </a:lnTo>
                    <a:lnTo>
                      <a:pt x="78" y="245"/>
                    </a:lnTo>
                    <a:lnTo>
                      <a:pt x="76" y="247"/>
                    </a:lnTo>
                    <a:lnTo>
                      <a:pt x="74" y="251"/>
                    </a:lnTo>
                    <a:lnTo>
                      <a:pt x="73" y="253"/>
                    </a:lnTo>
                    <a:lnTo>
                      <a:pt x="72" y="255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1" y="256"/>
                    </a:lnTo>
                    <a:lnTo>
                      <a:pt x="70" y="259"/>
                    </a:lnTo>
                    <a:lnTo>
                      <a:pt x="69" y="261"/>
                    </a:lnTo>
                    <a:lnTo>
                      <a:pt x="69" y="263"/>
                    </a:lnTo>
                    <a:lnTo>
                      <a:pt x="69" y="265"/>
                    </a:lnTo>
                    <a:lnTo>
                      <a:pt x="68" y="269"/>
                    </a:lnTo>
                    <a:lnTo>
                      <a:pt x="67" y="272"/>
                    </a:lnTo>
                    <a:lnTo>
                      <a:pt x="67" y="276"/>
                    </a:lnTo>
                    <a:lnTo>
                      <a:pt x="66" y="279"/>
                    </a:lnTo>
                    <a:lnTo>
                      <a:pt x="65" y="284"/>
                    </a:lnTo>
                    <a:lnTo>
                      <a:pt x="65" y="288"/>
                    </a:lnTo>
                    <a:lnTo>
                      <a:pt x="63" y="293"/>
                    </a:lnTo>
                    <a:lnTo>
                      <a:pt x="62" y="296"/>
                    </a:lnTo>
                    <a:lnTo>
                      <a:pt x="62" y="298"/>
                    </a:lnTo>
                    <a:lnTo>
                      <a:pt x="62" y="301"/>
                    </a:lnTo>
                    <a:lnTo>
                      <a:pt x="62" y="304"/>
                    </a:lnTo>
                    <a:lnTo>
                      <a:pt x="61" y="307"/>
                    </a:lnTo>
                    <a:lnTo>
                      <a:pt x="60" y="309"/>
                    </a:lnTo>
                    <a:lnTo>
                      <a:pt x="60" y="311"/>
                    </a:lnTo>
                    <a:lnTo>
                      <a:pt x="60" y="315"/>
                    </a:lnTo>
                    <a:lnTo>
                      <a:pt x="59" y="317"/>
                    </a:lnTo>
                    <a:lnTo>
                      <a:pt x="59" y="320"/>
                    </a:lnTo>
                    <a:lnTo>
                      <a:pt x="58" y="323"/>
                    </a:lnTo>
                    <a:lnTo>
                      <a:pt x="58" y="327"/>
                    </a:lnTo>
                    <a:lnTo>
                      <a:pt x="58" y="329"/>
                    </a:lnTo>
                    <a:lnTo>
                      <a:pt x="58" y="332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42"/>
                    </a:lnTo>
                    <a:lnTo>
                      <a:pt x="57" y="345"/>
                    </a:lnTo>
                    <a:lnTo>
                      <a:pt x="57" y="349"/>
                    </a:lnTo>
                    <a:lnTo>
                      <a:pt x="57" y="353"/>
                    </a:lnTo>
                    <a:lnTo>
                      <a:pt x="56" y="356"/>
                    </a:lnTo>
                    <a:lnTo>
                      <a:pt x="56" y="360"/>
                    </a:lnTo>
                    <a:lnTo>
                      <a:pt x="56" y="363"/>
                    </a:lnTo>
                    <a:lnTo>
                      <a:pt x="56" y="366"/>
                    </a:lnTo>
                    <a:lnTo>
                      <a:pt x="56" y="370"/>
                    </a:lnTo>
                    <a:lnTo>
                      <a:pt x="56" y="373"/>
                    </a:lnTo>
                    <a:lnTo>
                      <a:pt x="56" y="377"/>
                    </a:lnTo>
                    <a:lnTo>
                      <a:pt x="56" y="381"/>
                    </a:lnTo>
                    <a:lnTo>
                      <a:pt x="56" y="384"/>
                    </a:lnTo>
                    <a:lnTo>
                      <a:pt x="56" y="388"/>
                    </a:lnTo>
                    <a:lnTo>
                      <a:pt x="56" y="392"/>
                    </a:lnTo>
                    <a:lnTo>
                      <a:pt x="56" y="396"/>
                    </a:lnTo>
                    <a:lnTo>
                      <a:pt x="56" y="399"/>
                    </a:lnTo>
                    <a:lnTo>
                      <a:pt x="57" y="403"/>
                    </a:lnTo>
                    <a:lnTo>
                      <a:pt x="57" y="406"/>
                    </a:lnTo>
                    <a:lnTo>
                      <a:pt x="58" y="410"/>
                    </a:lnTo>
                    <a:lnTo>
                      <a:pt x="58" y="414"/>
                    </a:lnTo>
                    <a:lnTo>
                      <a:pt x="58" y="417"/>
                    </a:lnTo>
                    <a:lnTo>
                      <a:pt x="58" y="420"/>
                    </a:lnTo>
                    <a:lnTo>
                      <a:pt x="59" y="424"/>
                    </a:lnTo>
                    <a:lnTo>
                      <a:pt x="59" y="427"/>
                    </a:lnTo>
                    <a:lnTo>
                      <a:pt x="59" y="431"/>
                    </a:lnTo>
                    <a:lnTo>
                      <a:pt x="60" y="435"/>
                    </a:lnTo>
                    <a:lnTo>
                      <a:pt x="60" y="438"/>
                    </a:lnTo>
                    <a:lnTo>
                      <a:pt x="60" y="441"/>
                    </a:lnTo>
                    <a:lnTo>
                      <a:pt x="60" y="445"/>
                    </a:lnTo>
                    <a:lnTo>
                      <a:pt x="61" y="449"/>
                    </a:lnTo>
                    <a:lnTo>
                      <a:pt x="62" y="452"/>
                    </a:lnTo>
                    <a:lnTo>
                      <a:pt x="62" y="456"/>
                    </a:lnTo>
                    <a:lnTo>
                      <a:pt x="62" y="459"/>
                    </a:lnTo>
                    <a:lnTo>
                      <a:pt x="62" y="462"/>
                    </a:lnTo>
                    <a:lnTo>
                      <a:pt x="63" y="465"/>
                    </a:lnTo>
                    <a:lnTo>
                      <a:pt x="63" y="469"/>
                    </a:lnTo>
                    <a:lnTo>
                      <a:pt x="65" y="472"/>
                    </a:lnTo>
                    <a:lnTo>
                      <a:pt x="65" y="475"/>
                    </a:lnTo>
                    <a:lnTo>
                      <a:pt x="65" y="479"/>
                    </a:lnTo>
                    <a:lnTo>
                      <a:pt x="66" y="482"/>
                    </a:lnTo>
                    <a:lnTo>
                      <a:pt x="66" y="485"/>
                    </a:lnTo>
                    <a:lnTo>
                      <a:pt x="67" y="488"/>
                    </a:lnTo>
                    <a:lnTo>
                      <a:pt x="67" y="492"/>
                    </a:lnTo>
                    <a:lnTo>
                      <a:pt x="67" y="494"/>
                    </a:lnTo>
                    <a:lnTo>
                      <a:pt x="68" y="497"/>
                    </a:lnTo>
                    <a:lnTo>
                      <a:pt x="68" y="500"/>
                    </a:lnTo>
                    <a:lnTo>
                      <a:pt x="69" y="503"/>
                    </a:lnTo>
                    <a:lnTo>
                      <a:pt x="69" y="506"/>
                    </a:lnTo>
                    <a:lnTo>
                      <a:pt x="70" y="508"/>
                    </a:lnTo>
                    <a:lnTo>
                      <a:pt x="70" y="512"/>
                    </a:lnTo>
                    <a:lnTo>
                      <a:pt x="71" y="515"/>
                    </a:lnTo>
                    <a:lnTo>
                      <a:pt x="71" y="517"/>
                    </a:lnTo>
                    <a:lnTo>
                      <a:pt x="71" y="519"/>
                    </a:lnTo>
                    <a:lnTo>
                      <a:pt x="72" y="522"/>
                    </a:lnTo>
                    <a:lnTo>
                      <a:pt x="72" y="524"/>
                    </a:lnTo>
                    <a:lnTo>
                      <a:pt x="73" y="528"/>
                    </a:lnTo>
                    <a:lnTo>
                      <a:pt x="73" y="534"/>
                    </a:lnTo>
                    <a:lnTo>
                      <a:pt x="74" y="538"/>
                    </a:lnTo>
                    <a:lnTo>
                      <a:pt x="76" y="542"/>
                    </a:lnTo>
                    <a:lnTo>
                      <a:pt x="76" y="545"/>
                    </a:lnTo>
                    <a:lnTo>
                      <a:pt x="77" y="549"/>
                    </a:lnTo>
                    <a:lnTo>
                      <a:pt x="77" y="551"/>
                    </a:lnTo>
                    <a:lnTo>
                      <a:pt x="78" y="554"/>
                    </a:lnTo>
                    <a:lnTo>
                      <a:pt x="78" y="557"/>
                    </a:lnTo>
                    <a:lnTo>
                      <a:pt x="79" y="559"/>
                    </a:lnTo>
                    <a:lnTo>
                      <a:pt x="79" y="561"/>
                    </a:lnTo>
                    <a:lnTo>
                      <a:pt x="80" y="562"/>
                    </a:lnTo>
                    <a:lnTo>
                      <a:pt x="13" y="566"/>
                    </a:lnTo>
                    <a:lnTo>
                      <a:pt x="0" y="597"/>
                    </a:lnTo>
                    <a:lnTo>
                      <a:pt x="226" y="707"/>
                    </a:lnTo>
                    <a:lnTo>
                      <a:pt x="226" y="707"/>
                    </a:lnTo>
                    <a:lnTo>
                      <a:pt x="227" y="705"/>
                    </a:lnTo>
                    <a:lnTo>
                      <a:pt x="227" y="703"/>
                    </a:lnTo>
                    <a:lnTo>
                      <a:pt x="228" y="701"/>
                    </a:lnTo>
                    <a:lnTo>
                      <a:pt x="228" y="698"/>
                    </a:lnTo>
                    <a:lnTo>
                      <a:pt x="229" y="695"/>
                    </a:lnTo>
                    <a:lnTo>
                      <a:pt x="229" y="692"/>
                    </a:lnTo>
                    <a:lnTo>
                      <a:pt x="231" y="689"/>
                    </a:lnTo>
                    <a:lnTo>
                      <a:pt x="231" y="687"/>
                    </a:lnTo>
                    <a:lnTo>
                      <a:pt x="231" y="685"/>
                    </a:lnTo>
                    <a:lnTo>
                      <a:pt x="231" y="680"/>
                    </a:lnTo>
                    <a:lnTo>
                      <a:pt x="232" y="677"/>
                    </a:lnTo>
                    <a:lnTo>
                      <a:pt x="232" y="674"/>
                    </a:lnTo>
                    <a:lnTo>
                      <a:pt x="233" y="669"/>
                    </a:lnTo>
                    <a:lnTo>
                      <a:pt x="233" y="666"/>
                    </a:lnTo>
                    <a:lnTo>
                      <a:pt x="233" y="664"/>
                    </a:lnTo>
                    <a:lnTo>
                      <a:pt x="233" y="662"/>
                    </a:lnTo>
                    <a:lnTo>
                      <a:pt x="233" y="659"/>
                    </a:lnTo>
                    <a:lnTo>
                      <a:pt x="233" y="656"/>
                    </a:lnTo>
                    <a:lnTo>
                      <a:pt x="233" y="654"/>
                    </a:lnTo>
                    <a:lnTo>
                      <a:pt x="233" y="651"/>
                    </a:lnTo>
                    <a:lnTo>
                      <a:pt x="233" y="648"/>
                    </a:lnTo>
                    <a:lnTo>
                      <a:pt x="233" y="645"/>
                    </a:lnTo>
                    <a:lnTo>
                      <a:pt x="233" y="642"/>
                    </a:lnTo>
                    <a:lnTo>
                      <a:pt x="233" y="638"/>
                    </a:lnTo>
                    <a:lnTo>
                      <a:pt x="234" y="635"/>
                    </a:lnTo>
                    <a:lnTo>
                      <a:pt x="234" y="632"/>
                    </a:lnTo>
                    <a:lnTo>
                      <a:pt x="234" y="627"/>
                    </a:lnTo>
                    <a:lnTo>
                      <a:pt x="234" y="624"/>
                    </a:lnTo>
                    <a:lnTo>
                      <a:pt x="235" y="621"/>
                    </a:lnTo>
                    <a:lnTo>
                      <a:pt x="234" y="616"/>
                    </a:lnTo>
                    <a:lnTo>
                      <a:pt x="234" y="612"/>
                    </a:lnTo>
                    <a:lnTo>
                      <a:pt x="234" y="608"/>
                    </a:lnTo>
                    <a:lnTo>
                      <a:pt x="234" y="603"/>
                    </a:lnTo>
                    <a:lnTo>
                      <a:pt x="234" y="599"/>
                    </a:lnTo>
                    <a:lnTo>
                      <a:pt x="234" y="594"/>
                    </a:lnTo>
                    <a:lnTo>
                      <a:pt x="234" y="590"/>
                    </a:lnTo>
                    <a:lnTo>
                      <a:pt x="234" y="586"/>
                    </a:lnTo>
                    <a:lnTo>
                      <a:pt x="234" y="580"/>
                    </a:lnTo>
                    <a:lnTo>
                      <a:pt x="234" y="576"/>
                    </a:lnTo>
                    <a:lnTo>
                      <a:pt x="234" y="570"/>
                    </a:lnTo>
                    <a:lnTo>
                      <a:pt x="234" y="566"/>
                    </a:lnTo>
                    <a:lnTo>
                      <a:pt x="234" y="560"/>
                    </a:lnTo>
                    <a:lnTo>
                      <a:pt x="234" y="556"/>
                    </a:lnTo>
                    <a:lnTo>
                      <a:pt x="234" y="550"/>
                    </a:lnTo>
                    <a:lnTo>
                      <a:pt x="234" y="546"/>
                    </a:lnTo>
                    <a:lnTo>
                      <a:pt x="234" y="540"/>
                    </a:lnTo>
                    <a:lnTo>
                      <a:pt x="234" y="535"/>
                    </a:lnTo>
                    <a:lnTo>
                      <a:pt x="234" y="529"/>
                    </a:lnTo>
                    <a:lnTo>
                      <a:pt x="234" y="524"/>
                    </a:lnTo>
                    <a:lnTo>
                      <a:pt x="234" y="519"/>
                    </a:lnTo>
                    <a:lnTo>
                      <a:pt x="234" y="514"/>
                    </a:lnTo>
                    <a:lnTo>
                      <a:pt x="234" y="508"/>
                    </a:lnTo>
                    <a:lnTo>
                      <a:pt x="234" y="503"/>
                    </a:lnTo>
                    <a:lnTo>
                      <a:pt x="234" y="499"/>
                    </a:lnTo>
                    <a:lnTo>
                      <a:pt x="234" y="493"/>
                    </a:lnTo>
                    <a:lnTo>
                      <a:pt x="234" y="488"/>
                    </a:lnTo>
                    <a:lnTo>
                      <a:pt x="234" y="483"/>
                    </a:lnTo>
                    <a:lnTo>
                      <a:pt x="234" y="478"/>
                    </a:lnTo>
                    <a:lnTo>
                      <a:pt x="234" y="472"/>
                    </a:lnTo>
                    <a:lnTo>
                      <a:pt x="234" y="468"/>
                    </a:lnTo>
                    <a:lnTo>
                      <a:pt x="234" y="463"/>
                    </a:lnTo>
                    <a:lnTo>
                      <a:pt x="233" y="458"/>
                    </a:lnTo>
                    <a:lnTo>
                      <a:pt x="233" y="453"/>
                    </a:lnTo>
                    <a:lnTo>
                      <a:pt x="233" y="448"/>
                    </a:lnTo>
                    <a:lnTo>
                      <a:pt x="233" y="443"/>
                    </a:lnTo>
                    <a:lnTo>
                      <a:pt x="233" y="439"/>
                    </a:lnTo>
                    <a:lnTo>
                      <a:pt x="233" y="435"/>
                    </a:lnTo>
                    <a:lnTo>
                      <a:pt x="233" y="430"/>
                    </a:lnTo>
                    <a:lnTo>
                      <a:pt x="233" y="426"/>
                    </a:lnTo>
                    <a:lnTo>
                      <a:pt x="233" y="421"/>
                    </a:lnTo>
                    <a:lnTo>
                      <a:pt x="233" y="418"/>
                    </a:lnTo>
                    <a:lnTo>
                      <a:pt x="233" y="414"/>
                    </a:lnTo>
                    <a:lnTo>
                      <a:pt x="233" y="409"/>
                    </a:lnTo>
                    <a:lnTo>
                      <a:pt x="233" y="406"/>
                    </a:lnTo>
                    <a:lnTo>
                      <a:pt x="233" y="403"/>
                    </a:lnTo>
                    <a:lnTo>
                      <a:pt x="233" y="399"/>
                    </a:lnTo>
                    <a:lnTo>
                      <a:pt x="233" y="396"/>
                    </a:lnTo>
                    <a:lnTo>
                      <a:pt x="233" y="393"/>
                    </a:lnTo>
                    <a:lnTo>
                      <a:pt x="233" y="389"/>
                    </a:lnTo>
                    <a:lnTo>
                      <a:pt x="233" y="387"/>
                    </a:lnTo>
                    <a:lnTo>
                      <a:pt x="233" y="385"/>
                    </a:lnTo>
                    <a:lnTo>
                      <a:pt x="233" y="383"/>
                    </a:lnTo>
                    <a:lnTo>
                      <a:pt x="233" y="380"/>
                    </a:lnTo>
                    <a:lnTo>
                      <a:pt x="233" y="377"/>
                    </a:lnTo>
                    <a:lnTo>
                      <a:pt x="233" y="376"/>
                    </a:lnTo>
                    <a:lnTo>
                      <a:pt x="233" y="373"/>
                    </a:lnTo>
                    <a:lnTo>
                      <a:pt x="233" y="371"/>
                    </a:lnTo>
                    <a:lnTo>
                      <a:pt x="233" y="370"/>
                    </a:lnTo>
                    <a:lnTo>
                      <a:pt x="233" y="369"/>
                    </a:lnTo>
                    <a:lnTo>
                      <a:pt x="233" y="367"/>
                    </a:lnTo>
                    <a:lnTo>
                      <a:pt x="233" y="365"/>
                    </a:lnTo>
                    <a:lnTo>
                      <a:pt x="234" y="363"/>
                    </a:lnTo>
                    <a:lnTo>
                      <a:pt x="235" y="359"/>
                    </a:lnTo>
                    <a:lnTo>
                      <a:pt x="237" y="355"/>
                    </a:lnTo>
                    <a:lnTo>
                      <a:pt x="240" y="351"/>
                    </a:lnTo>
                    <a:lnTo>
                      <a:pt x="243" y="347"/>
                    </a:lnTo>
                    <a:lnTo>
                      <a:pt x="244" y="343"/>
                    </a:lnTo>
                    <a:lnTo>
                      <a:pt x="246" y="341"/>
                    </a:lnTo>
                    <a:lnTo>
                      <a:pt x="248" y="338"/>
                    </a:lnTo>
                    <a:lnTo>
                      <a:pt x="250" y="336"/>
                    </a:lnTo>
                    <a:lnTo>
                      <a:pt x="253" y="332"/>
                    </a:lnTo>
                    <a:lnTo>
                      <a:pt x="256" y="329"/>
                    </a:lnTo>
                    <a:lnTo>
                      <a:pt x="258" y="326"/>
                    </a:lnTo>
                    <a:lnTo>
                      <a:pt x="261" y="323"/>
                    </a:lnTo>
                    <a:lnTo>
                      <a:pt x="265" y="320"/>
                    </a:lnTo>
                    <a:lnTo>
                      <a:pt x="268" y="317"/>
                    </a:lnTo>
                    <a:lnTo>
                      <a:pt x="271" y="313"/>
                    </a:lnTo>
                    <a:lnTo>
                      <a:pt x="276" y="311"/>
                    </a:lnTo>
                    <a:lnTo>
                      <a:pt x="280" y="308"/>
                    </a:lnTo>
                    <a:lnTo>
                      <a:pt x="284" y="305"/>
                    </a:lnTo>
                    <a:lnTo>
                      <a:pt x="287" y="302"/>
                    </a:lnTo>
                    <a:lnTo>
                      <a:pt x="289" y="301"/>
                    </a:lnTo>
                    <a:lnTo>
                      <a:pt x="292" y="300"/>
                    </a:lnTo>
                    <a:lnTo>
                      <a:pt x="294" y="299"/>
                    </a:lnTo>
                    <a:lnTo>
                      <a:pt x="297" y="297"/>
                    </a:lnTo>
                    <a:lnTo>
                      <a:pt x="299" y="295"/>
                    </a:lnTo>
                    <a:lnTo>
                      <a:pt x="302" y="294"/>
                    </a:lnTo>
                    <a:lnTo>
                      <a:pt x="304" y="293"/>
                    </a:lnTo>
                    <a:lnTo>
                      <a:pt x="308" y="290"/>
                    </a:lnTo>
                    <a:lnTo>
                      <a:pt x="310" y="289"/>
                    </a:lnTo>
                    <a:lnTo>
                      <a:pt x="313" y="288"/>
                    </a:lnTo>
                    <a:lnTo>
                      <a:pt x="316" y="286"/>
                    </a:lnTo>
                    <a:lnTo>
                      <a:pt x="319" y="285"/>
                    </a:lnTo>
                    <a:lnTo>
                      <a:pt x="322" y="284"/>
                    </a:lnTo>
                    <a:lnTo>
                      <a:pt x="325" y="282"/>
                    </a:lnTo>
                    <a:lnTo>
                      <a:pt x="328" y="280"/>
                    </a:lnTo>
                    <a:lnTo>
                      <a:pt x="331" y="279"/>
                    </a:lnTo>
                    <a:lnTo>
                      <a:pt x="334" y="277"/>
                    </a:lnTo>
                    <a:lnTo>
                      <a:pt x="337" y="276"/>
                    </a:lnTo>
                    <a:lnTo>
                      <a:pt x="341" y="275"/>
                    </a:lnTo>
                    <a:lnTo>
                      <a:pt x="344" y="274"/>
                    </a:lnTo>
                    <a:lnTo>
                      <a:pt x="347" y="272"/>
                    </a:lnTo>
                    <a:lnTo>
                      <a:pt x="349" y="271"/>
                    </a:lnTo>
                    <a:lnTo>
                      <a:pt x="354" y="269"/>
                    </a:lnTo>
                    <a:lnTo>
                      <a:pt x="356" y="268"/>
                    </a:lnTo>
                    <a:lnTo>
                      <a:pt x="359" y="267"/>
                    </a:lnTo>
                    <a:lnTo>
                      <a:pt x="363" y="265"/>
                    </a:lnTo>
                    <a:lnTo>
                      <a:pt x="366" y="265"/>
                    </a:lnTo>
                    <a:lnTo>
                      <a:pt x="369" y="263"/>
                    </a:lnTo>
                    <a:lnTo>
                      <a:pt x="372" y="262"/>
                    </a:lnTo>
                    <a:lnTo>
                      <a:pt x="376" y="261"/>
                    </a:lnTo>
                    <a:lnTo>
                      <a:pt x="379" y="261"/>
                    </a:lnTo>
                    <a:lnTo>
                      <a:pt x="381" y="258"/>
                    </a:lnTo>
                    <a:lnTo>
                      <a:pt x="386" y="258"/>
                    </a:lnTo>
                    <a:lnTo>
                      <a:pt x="388" y="257"/>
                    </a:lnTo>
                    <a:lnTo>
                      <a:pt x="391" y="256"/>
                    </a:lnTo>
                    <a:lnTo>
                      <a:pt x="394" y="255"/>
                    </a:lnTo>
                    <a:lnTo>
                      <a:pt x="397" y="254"/>
                    </a:lnTo>
                    <a:lnTo>
                      <a:pt x="399" y="253"/>
                    </a:lnTo>
                    <a:lnTo>
                      <a:pt x="402" y="252"/>
                    </a:lnTo>
                    <a:lnTo>
                      <a:pt x="405" y="251"/>
                    </a:lnTo>
                    <a:lnTo>
                      <a:pt x="408" y="250"/>
                    </a:lnTo>
                    <a:lnTo>
                      <a:pt x="410" y="248"/>
                    </a:lnTo>
                    <a:lnTo>
                      <a:pt x="413" y="248"/>
                    </a:lnTo>
                    <a:lnTo>
                      <a:pt x="417" y="246"/>
                    </a:lnTo>
                    <a:lnTo>
                      <a:pt x="422" y="245"/>
                    </a:lnTo>
                    <a:lnTo>
                      <a:pt x="426" y="244"/>
                    </a:lnTo>
                    <a:lnTo>
                      <a:pt x="431" y="243"/>
                    </a:lnTo>
                    <a:lnTo>
                      <a:pt x="434" y="242"/>
                    </a:lnTo>
                    <a:lnTo>
                      <a:pt x="437" y="241"/>
                    </a:lnTo>
                    <a:lnTo>
                      <a:pt x="441" y="240"/>
                    </a:lnTo>
                    <a:lnTo>
                      <a:pt x="443" y="240"/>
                    </a:lnTo>
                    <a:lnTo>
                      <a:pt x="447" y="239"/>
                    </a:lnTo>
                    <a:lnTo>
                      <a:pt x="448" y="239"/>
                    </a:lnTo>
                    <a:lnTo>
                      <a:pt x="347" y="0"/>
                    </a:lnTo>
                    <a:lnTo>
                      <a:pt x="347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4200526" y="1079501"/>
                <a:ext cx="141288" cy="114300"/>
              </a:xfrm>
              <a:custGeom>
                <a:avLst/>
                <a:gdLst>
                  <a:gd name="T0" fmla="*/ 276 w 355"/>
                  <a:gd name="T1" fmla="*/ 5 h 291"/>
                  <a:gd name="T2" fmla="*/ 263 w 355"/>
                  <a:gd name="T3" fmla="*/ 16 h 291"/>
                  <a:gd name="T4" fmla="*/ 247 w 355"/>
                  <a:gd name="T5" fmla="*/ 29 h 291"/>
                  <a:gd name="T6" fmla="*/ 236 w 355"/>
                  <a:gd name="T7" fmla="*/ 38 h 291"/>
                  <a:gd name="T8" fmla="*/ 226 w 355"/>
                  <a:gd name="T9" fmla="*/ 46 h 291"/>
                  <a:gd name="T10" fmla="*/ 216 w 355"/>
                  <a:gd name="T11" fmla="*/ 53 h 291"/>
                  <a:gd name="T12" fmla="*/ 205 w 355"/>
                  <a:gd name="T13" fmla="*/ 61 h 291"/>
                  <a:gd name="T14" fmla="*/ 193 w 355"/>
                  <a:gd name="T15" fmla="*/ 70 h 291"/>
                  <a:gd name="T16" fmla="*/ 181 w 355"/>
                  <a:gd name="T17" fmla="*/ 79 h 291"/>
                  <a:gd name="T18" fmla="*/ 169 w 355"/>
                  <a:gd name="T19" fmla="*/ 87 h 291"/>
                  <a:gd name="T20" fmla="*/ 156 w 355"/>
                  <a:gd name="T21" fmla="*/ 96 h 291"/>
                  <a:gd name="T22" fmla="*/ 143 w 355"/>
                  <a:gd name="T23" fmla="*/ 104 h 291"/>
                  <a:gd name="T24" fmla="*/ 130 w 355"/>
                  <a:gd name="T25" fmla="*/ 113 h 291"/>
                  <a:gd name="T26" fmla="*/ 116 w 355"/>
                  <a:gd name="T27" fmla="*/ 119 h 291"/>
                  <a:gd name="T28" fmla="*/ 102 w 355"/>
                  <a:gd name="T29" fmla="*/ 128 h 291"/>
                  <a:gd name="T30" fmla="*/ 89 w 355"/>
                  <a:gd name="T31" fmla="*/ 135 h 291"/>
                  <a:gd name="T32" fmla="*/ 76 w 355"/>
                  <a:gd name="T33" fmla="*/ 142 h 291"/>
                  <a:gd name="T34" fmla="*/ 64 w 355"/>
                  <a:gd name="T35" fmla="*/ 148 h 291"/>
                  <a:gd name="T36" fmla="*/ 53 w 355"/>
                  <a:gd name="T37" fmla="*/ 155 h 291"/>
                  <a:gd name="T38" fmla="*/ 42 w 355"/>
                  <a:gd name="T39" fmla="*/ 160 h 291"/>
                  <a:gd name="T40" fmla="*/ 25 w 355"/>
                  <a:gd name="T41" fmla="*/ 168 h 291"/>
                  <a:gd name="T42" fmla="*/ 10 w 355"/>
                  <a:gd name="T43" fmla="*/ 174 h 291"/>
                  <a:gd name="T44" fmla="*/ 0 w 355"/>
                  <a:gd name="T45" fmla="*/ 180 h 291"/>
                  <a:gd name="T46" fmla="*/ 4 w 355"/>
                  <a:gd name="T47" fmla="*/ 281 h 291"/>
                  <a:gd name="T48" fmla="*/ 15 w 355"/>
                  <a:gd name="T49" fmla="*/ 285 h 291"/>
                  <a:gd name="T50" fmla="*/ 31 w 355"/>
                  <a:gd name="T51" fmla="*/ 287 h 291"/>
                  <a:gd name="T52" fmla="*/ 46 w 355"/>
                  <a:gd name="T53" fmla="*/ 289 h 291"/>
                  <a:gd name="T54" fmla="*/ 57 w 355"/>
                  <a:gd name="T55" fmla="*/ 290 h 291"/>
                  <a:gd name="T56" fmla="*/ 68 w 355"/>
                  <a:gd name="T57" fmla="*/ 290 h 291"/>
                  <a:gd name="T58" fmla="*/ 80 w 355"/>
                  <a:gd name="T59" fmla="*/ 291 h 291"/>
                  <a:gd name="T60" fmla="*/ 93 w 355"/>
                  <a:gd name="T61" fmla="*/ 291 h 291"/>
                  <a:gd name="T62" fmla="*/ 108 w 355"/>
                  <a:gd name="T63" fmla="*/ 290 h 291"/>
                  <a:gd name="T64" fmla="*/ 123 w 355"/>
                  <a:gd name="T65" fmla="*/ 289 h 291"/>
                  <a:gd name="T66" fmla="*/ 139 w 355"/>
                  <a:gd name="T67" fmla="*/ 288 h 291"/>
                  <a:gd name="T68" fmla="*/ 157 w 355"/>
                  <a:gd name="T69" fmla="*/ 286 h 291"/>
                  <a:gd name="T70" fmla="*/ 175 w 355"/>
                  <a:gd name="T71" fmla="*/ 283 h 291"/>
                  <a:gd name="T72" fmla="*/ 193 w 355"/>
                  <a:gd name="T73" fmla="*/ 280 h 291"/>
                  <a:gd name="T74" fmla="*/ 212 w 355"/>
                  <a:gd name="T75" fmla="*/ 277 h 291"/>
                  <a:gd name="T76" fmla="*/ 230 w 355"/>
                  <a:gd name="T77" fmla="*/ 274 h 291"/>
                  <a:gd name="T78" fmla="*/ 248 w 355"/>
                  <a:gd name="T79" fmla="*/ 270 h 291"/>
                  <a:gd name="T80" fmla="*/ 266 w 355"/>
                  <a:gd name="T81" fmla="*/ 267 h 291"/>
                  <a:gd name="T82" fmla="*/ 282 w 355"/>
                  <a:gd name="T83" fmla="*/ 263 h 291"/>
                  <a:gd name="T84" fmla="*/ 298 w 355"/>
                  <a:gd name="T85" fmla="*/ 259 h 291"/>
                  <a:gd name="T86" fmla="*/ 312 w 355"/>
                  <a:gd name="T87" fmla="*/ 256 h 291"/>
                  <a:gd name="T88" fmla="*/ 324 w 355"/>
                  <a:gd name="T89" fmla="*/ 253 h 291"/>
                  <a:gd name="T90" fmla="*/ 337 w 355"/>
                  <a:gd name="T91" fmla="*/ 250 h 291"/>
                  <a:gd name="T92" fmla="*/ 352 w 355"/>
                  <a:gd name="T93" fmla="*/ 247 h 291"/>
                  <a:gd name="T94" fmla="*/ 281 w 355"/>
                  <a:gd name="T95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55" h="291">
                    <a:moveTo>
                      <a:pt x="281" y="0"/>
                    </a:moveTo>
                    <a:lnTo>
                      <a:pt x="280" y="1"/>
                    </a:lnTo>
                    <a:lnTo>
                      <a:pt x="278" y="3"/>
                    </a:lnTo>
                    <a:lnTo>
                      <a:pt x="276" y="5"/>
                    </a:lnTo>
                    <a:lnTo>
                      <a:pt x="271" y="9"/>
                    </a:lnTo>
                    <a:lnTo>
                      <a:pt x="268" y="11"/>
                    </a:lnTo>
                    <a:lnTo>
                      <a:pt x="266" y="14"/>
                    </a:lnTo>
                    <a:lnTo>
                      <a:pt x="263" y="16"/>
                    </a:lnTo>
                    <a:lnTo>
                      <a:pt x="259" y="19"/>
                    </a:lnTo>
                    <a:lnTo>
                      <a:pt x="255" y="22"/>
                    </a:lnTo>
                    <a:lnTo>
                      <a:pt x="252" y="26"/>
                    </a:lnTo>
                    <a:lnTo>
                      <a:pt x="247" y="29"/>
                    </a:lnTo>
                    <a:lnTo>
                      <a:pt x="244" y="32"/>
                    </a:lnTo>
                    <a:lnTo>
                      <a:pt x="241" y="35"/>
                    </a:lnTo>
                    <a:lnTo>
                      <a:pt x="238" y="36"/>
                    </a:lnTo>
                    <a:lnTo>
                      <a:pt x="236" y="38"/>
                    </a:lnTo>
                    <a:lnTo>
                      <a:pt x="234" y="39"/>
                    </a:lnTo>
                    <a:lnTo>
                      <a:pt x="232" y="41"/>
                    </a:lnTo>
                    <a:lnTo>
                      <a:pt x="230" y="43"/>
                    </a:lnTo>
                    <a:lnTo>
                      <a:pt x="226" y="46"/>
                    </a:lnTo>
                    <a:lnTo>
                      <a:pt x="224" y="48"/>
                    </a:lnTo>
                    <a:lnTo>
                      <a:pt x="222" y="49"/>
                    </a:lnTo>
                    <a:lnTo>
                      <a:pt x="219" y="51"/>
                    </a:lnTo>
                    <a:lnTo>
                      <a:pt x="216" y="53"/>
                    </a:lnTo>
                    <a:lnTo>
                      <a:pt x="214" y="55"/>
                    </a:lnTo>
                    <a:lnTo>
                      <a:pt x="211" y="58"/>
                    </a:lnTo>
                    <a:lnTo>
                      <a:pt x="208" y="60"/>
                    </a:lnTo>
                    <a:lnTo>
                      <a:pt x="205" y="61"/>
                    </a:lnTo>
                    <a:lnTo>
                      <a:pt x="202" y="64"/>
                    </a:lnTo>
                    <a:lnTo>
                      <a:pt x="200" y="65"/>
                    </a:lnTo>
                    <a:lnTo>
                      <a:pt x="197" y="68"/>
                    </a:lnTo>
                    <a:lnTo>
                      <a:pt x="193" y="70"/>
                    </a:lnTo>
                    <a:lnTo>
                      <a:pt x="191" y="72"/>
                    </a:lnTo>
                    <a:lnTo>
                      <a:pt x="188" y="74"/>
                    </a:lnTo>
                    <a:lnTo>
                      <a:pt x="184" y="76"/>
                    </a:lnTo>
                    <a:lnTo>
                      <a:pt x="181" y="79"/>
                    </a:lnTo>
                    <a:lnTo>
                      <a:pt x="179" y="81"/>
                    </a:lnTo>
                    <a:lnTo>
                      <a:pt x="175" y="83"/>
                    </a:lnTo>
                    <a:lnTo>
                      <a:pt x="172" y="85"/>
                    </a:lnTo>
                    <a:lnTo>
                      <a:pt x="169" y="87"/>
                    </a:lnTo>
                    <a:lnTo>
                      <a:pt x="166" y="90"/>
                    </a:lnTo>
                    <a:lnTo>
                      <a:pt x="162" y="92"/>
                    </a:lnTo>
                    <a:lnTo>
                      <a:pt x="159" y="94"/>
                    </a:lnTo>
                    <a:lnTo>
                      <a:pt x="156" y="96"/>
                    </a:lnTo>
                    <a:lnTo>
                      <a:pt x="154" y="98"/>
                    </a:lnTo>
                    <a:lnTo>
                      <a:pt x="149" y="101"/>
                    </a:lnTo>
                    <a:lnTo>
                      <a:pt x="146" y="103"/>
                    </a:lnTo>
                    <a:lnTo>
                      <a:pt x="143" y="104"/>
                    </a:lnTo>
                    <a:lnTo>
                      <a:pt x="139" y="106"/>
                    </a:lnTo>
                    <a:lnTo>
                      <a:pt x="136" y="108"/>
                    </a:lnTo>
                    <a:lnTo>
                      <a:pt x="133" y="111"/>
                    </a:lnTo>
                    <a:lnTo>
                      <a:pt x="130" y="113"/>
                    </a:lnTo>
                    <a:lnTo>
                      <a:pt x="126" y="115"/>
                    </a:lnTo>
                    <a:lnTo>
                      <a:pt x="123" y="116"/>
                    </a:lnTo>
                    <a:lnTo>
                      <a:pt x="120" y="118"/>
                    </a:lnTo>
                    <a:lnTo>
                      <a:pt x="116" y="119"/>
                    </a:lnTo>
                    <a:lnTo>
                      <a:pt x="113" y="122"/>
                    </a:lnTo>
                    <a:lnTo>
                      <a:pt x="109" y="124"/>
                    </a:lnTo>
                    <a:lnTo>
                      <a:pt x="106" y="126"/>
                    </a:lnTo>
                    <a:lnTo>
                      <a:pt x="102" y="128"/>
                    </a:lnTo>
                    <a:lnTo>
                      <a:pt x="100" y="130"/>
                    </a:lnTo>
                    <a:lnTo>
                      <a:pt x="95" y="131"/>
                    </a:lnTo>
                    <a:lnTo>
                      <a:pt x="93" y="134"/>
                    </a:lnTo>
                    <a:lnTo>
                      <a:pt x="89" y="135"/>
                    </a:lnTo>
                    <a:lnTo>
                      <a:pt x="86" y="137"/>
                    </a:lnTo>
                    <a:lnTo>
                      <a:pt x="82" y="138"/>
                    </a:lnTo>
                    <a:lnTo>
                      <a:pt x="79" y="140"/>
                    </a:lnTo>
                    <a:lnTo>
                      <a:pt x="76" y="142"/>
                    </a:lnTo>
                    <a:lnTo>
                      <a:pt x="73" y="144"/>
                    </a:lnTo>
                    <a:lnTo>
                      <a:pt x="70" y="145"/>
                    </a:lnTo>
                    <a:lnTo>
                      <a:pt x="67" y="147"/>
                    </a:lnTo>
                    <a:lnTo>
                      <a:pt x="64" y="148"/>
                    </a:lnTo>
                    <a:lnTo>
                      <a:pt x="61" y="150"/>
                    </a:lnTo>
                    <a:lnTo>
                      <a:pt x="58" y="151"/>
                    </a:lnTo>
                    <a:lnTo>
                      <a:pt x="55" y="153"/>
                    </a:lnTo>
                    <a:lnTo>
                      <a:pt x="53" y="155"/>
                    </a:lnTo>
                    <a:lnTo>
                      <a:pt x="50" y="157"/>
                    </a:lnTo>
                    <a:lnTo>
                      <a:pt x="47" y="157"/>
                    </a:lnTo>
                    <a:lnTo>
                      <a:pt x="44" y="158"/>
                    </a:lnTo>
                    <a:lnTo>
                      <a:pt x="42" y="160"/>
                    </a:lnTo>
                    <a:lnTo>
                      <a:pt x="38" y="161"/>
                    </a:lnTo>
                    <a:lnTo>
                      <a:pt x="34" y="163"/>
                    </a:lnTo>
                    <a:lnTo>
                      <a:pt x="29" y="166"/>
                    </a:lnTo>
                    <a:lnTo>
                      <a:pt x="25" y="168"/>
                    </a:lnTo>
                    <a:lnTo>
                      <a:pt x="21" y="170"/>
                    </a:lnTo>
                    <a:lnTo>
                      <a:pt x="16" y="171"/>
                    </a:lnTo>
                    <a:lnTo>
                      <a:pt x="13" y="173"/>
                    </a:lnTo>
                    <a:lnTo>
                      <a:pt x="10" y="174"/>
                    </a:lnTo>
                    <a:lnTo>
                      <a:pt x="7" y="177"/>
                    </a:lnTo>
                    <a:lnTo>
                      <a:pt x="4" y="177"/>
                    </a:lnTo>
                    <a:lnTo>
                      <a:pt x="3" y="179"/>
                    </a:lnTo>
                    <a:lnTo>
                      <a:pt x="0" y="180"/>
                    </a:lnTo>
                    <a:lnTo>
                      <a:pt x="0" y="181"/>
                    </a:lnTo>
                    <a:lnTo>
                      <a:pt x="0" y="280"/>
                    </a:lnTo>
                    <a:lnTo>
                      <a:pt x="2" y="281"/>
                    </a:lnTo>
                    <a:lnTo>
                      <a:pt x="4" y="281"/>
                    </a:lnTo>
                    <a:lnTo>
                      <a:pt x="9" y="282"/>
                    </a:lnTo>
                    <a:lnTo>
                      <a:pt x="11" y="283"/>
                    </a:lnTo>
                    <a:lnTo>
                      <a:pt x="13" y="285"/>
                    </a:lnTo>
                    <a:lnTo>
                      <a:pt x="15" y="285"/>
                    </a:lnTo>
                    <a:lnTo>
                      <a:pt x="20" y="286"/>
                    </a:lnTo>
                    <a:lnTo>
                      <a:pt x="23" y="286"/>
                    </a:lnTo>
                    <a:lnTo>
                      <a:pt x="26" y="287"/>
                    </a:lnTo>
                    <a:lnTo>
                      <a:pt x="31" y="287"/>
                    </a:lnTo>
                    <a:lnTo>
                      <a:pt x="35" y="288"/>
                    </a:lnTo>
                    <a:lnTo>
                      <a:pt x="38" y="288"/>
                    </a:lnTo>
                    <a:lnTo>
                      <a:pt x="44" y="289"/>
                    </a:lnTo>
                    <a:lnTo>
                      <a:pt x="46" y="289"/>
                    </a:lnTo>
                    <a:lnTo>
                      <a:pt x="48" y="289"/>
                    </a:lnTo>
                    <a:lnTo>
                      <a:pt x="51" y="289"/>
                    </a:lnTo>
                    <a:lnTo>
                      <a:pt x="54" y="290"/>
                    </a:lnTo>
                    <a:lnTo>
                      <a:pt x="57" y="290"/>
                    </a:lnTo>
                    <a:lnTo>
                      <a:pt x="59" y="290"/>
                    </a:lnTo>
                    <a:lnTo>
                      <a:pt x="61" y="290"/>
                    </a:lnTo>
                    <a:lnTo>
                      <a:pt x="65" y="290"/>
                    </a:lnTo>
                    <a:lnTo>
                      <a:pt x="68" y="290"/>
                    </a:lnTo>
                    <a:lnTo>
                      <a:pt x="70" y="291"/>
                    </a:lnTo>
                    <a:lnTo>
                      <a:pt x="73" y="291"/>
                    </a:lnTo>
                    <a:lnTo>
                      <a:pt x="77" y="291"/>
                    </a:lnTo>
                    <a:lnTo>
                      <a:pt x="80" y="291"/>
                    </a:lnTo>
                    <a:lnTo>
                      <a:pt x="83" y="291"/>
                    </a:lnTo>
                    <a:lnTo>
                      <a:pt x="87" y="291"/>
                    </a:lnTo>
                    <a:lnTo>
                      <a:pt x="90" y="291"/>
                    </a:lnTo>
                    <a:lnTo>
                      <a:pt x="93" y="291"/>
                    </a:lnTo>
                    <a:lnTo>
                      <a:pt x="97" y="291"/>
                    </a:lnTo>
                    <a:lnTo>
                      <a:pt x="100" y="291"/>
                    </a:lnTo>
                    <a:lnTo>
                      <a:pt x="104" y="291"/>
                    </a:lnTo>
                    <a:lnTo>
                      <a:pt x="108" y="290"/>
                    </a:lnTo>
                    <a:lnTo>
                      <a:pt x="111" y="290"/>
                    </a:lnTo>
                    <a:lnTo>
                      <a:pt x="115" y="290"/>
                    </a:lnTo>
                    <a:lnTo>
                      <a:pt x="120" y="290"/>
                    </a:lnTo>
                    <a:lnTo>
                      <a:pt x="123" y="289"/>
                    </a:lnTo>
                    <a:lnTo>
                      <a:pt x="127" y="289"/>
                    </a:lnTo>
                    <a:lnTo>
                      <a:pt x="132" y="289"/>
                    </a:lnTo>
                    <a:lnTo>
                      <a:pt x="136" y="289"/>
                    </a:lnTo>
                    <a:lnTo>
                      <a:pt x="139" y="288"/>
                    </a:lnTo>
                    <a:lnTo>
                      <a:pt x="144" y="288"/>
                    </a:lnTo>
                    <a:lnTo>
                      <a:pt x="148" y="287"/>
                    </a:lnTo>
                    <a:lnTo>
                      <a:pt x="153" y="287"/>
                    </a:lnTo>
                    <a:lnTo>
                      <a:pt x="157" y="286"/>
                    </a:lnTo>
                    <a:lnTo>
                      <a:pt x="161" y="286"/>
                    </a:lnTo>
                    <a:lnTo>
                      <a:pt x="166" y="285"/>
                    </a:lnTo>
                    <a:lnTo>
                      <a:pt x="170" y="285"/>
                    </a:lnTo>
                    <a:lnTo>
                      <a:pt x="175" y="283"/>
                    </a:lnTo>
                    <a:lnTo>
                      <a:pt x="180" y="282"/>
                    </a:lnTo>
                    <a:lnTo>
                      <a:pt x="184" y="281"/>
                    </a:lnTo>
                    <a:lnTo>
                      <a:pt x="189" y="281"/>
                    </a:lnTo>
                    <a:lnTo>
                      <a:pt x="193" y="280"/>
                    </a:lnTo>
                    <a:lnTo>
                      <a:pt x="198" y="280"/>
                    </a:lnTo>
                    <a:lnTo>
                      <a:pt x="202" y="279"/>
                    </a:lnTo>
                    <a:lnTo>
                      <a:pt x="208" y="278"/>
                    </a:lnTo>
                    <a:lnTo>
                      <a:pt x="212" y="277"/>
                    </a:lnTo>
                    <a:lnTo>
                      <a:pt x="216" y="276"/>
                    </a:lnTo>
                    <a:lnTo>
                      <a:pt x="221" y="276"/>
                    </a:lnTo>
                    <a:lnTo>
                      <a:pt x="225" y="275"/>
                    </a:lnTo>
                    <a:lnTo>
                      <a:pt x="230" y="274"/>
                    </a:lnTo>
                    <a:lnTo>
                      <a:pt x="235" y="272"/>
                    </a:lnTo>
                    <a:lnTo>
                      <a:pt x="239" y="271"/>
                    </a:lnTo>
                    <a:lnTo>
                      <a:pt x="244" y="271"/>
                    </a:lnTo>
                    <a:lnTo>
                      <a:pt x="248" y="270"/>
                    </a:lnTo>
                    <a:lnTo>
                      <a:pt x="253" y="269"/>
                    </a:lnTo>
                    <a:lnTo>
                      <a:pt x="257" y="268"/>
                    </a:lnTo>
                    <a:lnTo>
                      <a:pt x="261" y="268"/>
                    </a:lnTo>
                    <a:lnTo>
                      <a:pt x="266" y="267"/>
                    </a:lnTo>
                    <a:lnTo>
                      <a:pt x="270" y="266"/>
                    </a:lnTo>
                    <a:lnTo>
                      <a:pt x="275" y="265"/>
                    </a:lnTo>
                    <a:lnTo>
                      <a:pt x="279" y="264"/>
                    </a:lnTo>
                    <a:lnTo>
                      <a:pt x="282" y="263"/>
                    </a:lnTo>
                    <a:lnTo>
                      <a:pt x="287" y="261"/>
                    </a:lnTo>
                    <a:lnTo>
                      <a:pt x="290" y="261"/>
                    </a:lnTo>
                    <a:lnTo>
                      <a:pt x="294" y="260"/>
                    </a:lnTo>
                    <a:lnTo>
                      <a:pt x="298" y="259"/>
                    </a:lnTo>
                    <a:lnTo>
                      <a:pt x="301" y="258"/>
                    </a:lnTo>
                    <a:lnTo>
                      <a:pt x="304" y="257"/>
                    </a:lnTo>
                    <a:lnTo>
                      <a:pt x="309" y="257"/>
                    </a:lnTo>
                    <a:lnTo>
                      <a:pt x="312" y="256"/>
                    </a:lnTo>
                    <a:lnTo>
                      <a:pt x="315" y="255"/>
                    </a:lnTo>
                    <a:lnTo>
                      <a:pt x="319" y="255"/>
                    </a:lnTo>
                    <a:lnTo>
                      <a:pt x="322" y="254"/>
                    </a:lnTo>
                    <a:lnTo>
                      <a:pt x="324" y="253"/>
                    </a:lnTo>
                    <a:lnTo>
                      <a:pt x="327" y="253"/>
                    </a:lnTo>
                    <a:lnTo>
                      <a:pt x="330" y="252"/>
                    </a:lnTo>
                    <a:lnTo>
                      <a:pt x="333" y="252"/>
                    </a:lnTo>
                    <a:lnTo>
                      <a:pt x="337" y="250"/>
                    </a:lnTo>
                    <a:lnTo>
                      <a:pt x="342" y="249"/>
                    </a:lnTo>
                    <a:lnTo>
                      <a:pt x="346" y="248"/>
                    </a:lnTo>
                    <a:lnTo>
                      <a:pt x="349" y="248"/>
                    </a:lnTo>
                    <a:lnTo>
                      <a:pt x="352" y="247"/>
                    </a:lnTo>
                    <a:lnTo>
                      <a:pt x="354" y="246"/>
                    </a:lnTo>
                    <a:lnTo>
                      <a:pt x="355" y="246"/>
                    </a:lnTo>
                    <a:lnTo>
                      <a:pt x="355" y="246"/>
                    </a:lnTo>
                    <a:lnTo>
                      <a:pt x="281" y="0"/>
                    </a:lnTo>
                    <a:lnTo>
                      <a:pt x="281" y="0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4137026" y="1123951"/>
                <a:ext cx="73025" cy="65088"/>
              </a:xfrm>
              <a:custGeom>
                <a:avLst/>
                <a:gdLst>
                  <a:gd name="T0" fmla="*/ 168 w 186"/>
                  <a:gd name="T1" fmla="*/ 75 h 165"/>
                  <a:gd name="T2" fmla="*/ 167 w 186"/>
                  <a:gd name="T3" fmla="*/ 74 h 165"/>
                  <a:gd name="T4" fmla="*/ 166 w 186"/>
                  <a:gd name="T5" fmla="*/ 71 h 165"/>
                  <a:gd name="T6" fmla="*/ 163 w 186"/>
                  <a:gd name="T7" fmla="*/ 67 h 165"/>
                  <a:gd name="T8" fmla="*/ 161 w 186"/>
                  <a:gd name="T9" fmla="*/ 63 h 165"/>
                  <a:gd name="T10" fmla="*/ 158 w 186"/>
                  <a:gd name="T11" fmla="*/ 60 h 165"/>
                  <a:gd name="T12" fmla="*/ 156 w 186"/>
                  <a:gd name="T13" fmla="*/ 57 h 165"/>
                  <a:gd name="T14" fmla="*/ 154 w 186"/>
                  <a:gd name="T15" fmla="*/ 55 h 165"/>
                  <a:gd name="T16" fmla="*/ 153 w 186"/>
                  <a:gd name="T17" fmla="*/ 53 h 165"/>
                  <a:gd name="T18" fmla="*/ 151 w 186"/>
                  <a:gd name="T19" fmla="*/ 49 h 165"/>
                  <a:gd name="T20" fmla="*/ 148 w 186"/>
                  <a:gd name="T21" fmla="*/ 47 h 165"/>
                  <a:gd name="T22" fmla="*/ 146 w 186"/>
                  <a:gd name="T23" fmla="*/ 44 h 165"/>
                  <a:gd name="T24" fmla="*/ 144 w 186"/>
                  <a:gd name="T25" fmla="*/ 42 h 165"/>
                  <a:gd name="T26" fmla="*/ 142 w 186"/>
                  <a:gd name="T27" fmla="*/ 39 h 165"/>
                  <a:gd name="T28" fmla="*/ 139 w 186"/>
                  <a:gd name="T29" fmla="*/ 37 h 165"/>
                  <a:gd name="T30" fmla="*/ 136 w 186"/>
                  <a:gd name="T31" fmla="*/ 36 h 165"/>
                  <a:gd name="T32" fmla="*/ 133 w 186"/>
                  <a:gd name="T33" fmla="*/ 36 h 165"/>
                  <a:gd name="T34" fmla="*/ 131 w 186"/>
                  <a:gd name="T35" fmla="*/ 35 h 165"/>
                  <a:gd name="T36" fmla="*/ 128 w 186"/>
                  <a:gd name="T37" fmla="*/ 35 h 165"/>
                  <a:gd name="T38" fmla="*/ 124 w 186"/>
                  <a:gd name="T39" fmla="*/ 35 h 165"/>
                  <a:gd name="T40" fmla="*/ 122 w 186"/>
                  <a:gd name="T41" fmla="*/ 35 h 165"/>
                  <a:gd name="T42" fmla="*/ 118 w 186"/>
                  <a:gd name="T43" fmla="*/ 35 h 165"/>
                  <a:gd name="T44" fmla="*/ 114 w 186"/>
                  <a:gd name="T45" fmla="*/ 35 h 165"/>
                  <a:gd name="T46" fmla="*/ 111 w 186"/>
                  <a:gd name="T47" fmla="*/ 35 h 165"/>
                  <a:gd name="T48" fmla="*/ 108 w 186"/>
                  <a:gd name="T49" fmla="*/ 35 h 165"/>
                  <a:gd name="T50" fmla="*/ 105 w 186"/>
                  <a:gd name="T51" fmla="*/ 34 h 165"/>
                  <a:gd name="T52" fmla="*/ 101 w 186"/>
                  <a:gd name="T53" fmla="*/ 34 h 165"/>
                  <a:gd name="T54" fmla="*/ 97 w 186"/>
                  <a:gd name="T55" fmla="*/ 34 h 165"/>
                  <a:gd name="T56" fmla="*/ 94 w 186"/>
                  <a:gd name="T57" fmla="*/ 33 h 165"/>
                  <a:gd name="T58" fmla="*/ 90 w 186"/>
                  <a:gd name="T59" fmla="*/ 31 h 165"/>
                  <a:gd name="T60" fmla="*/ 86 w 186"/>
                  <a:gd name="T61" fmla="*/ 29 h 165"/>
                  <a:gd name="T62" fmla="*/ 81 w 186"/>
                  <a:gd name="T63" fmla="*/ 26 h 165"/>
                  <a:gd name="T64" fmla="*/ 78 w 186"/>
                  <a:gd name="T65" fmla="*/ 24 h 165"/>
                  <a:gd name="T66" fmla="*/ 74 w 186"/>
                  <a:gd name="T67" fmla="*/ 21 h 165"/>
                  <a:gd name="T68" fmla="*/ 70 w 186"/>
                  <a:gd name="T69" fmla="*/ 18 h 165"/>
                  <a:gd name="T70" fmla="*/ 67 w 186"/>
                  <a:gd name="T71" fmla="*/ 15 h 165"/>
                  <a:gd name="T72" fmla="*/ 65 w 186"/>
                  <a:gd name="T73" fmla="*/ 13 h 165"/>
                  <a:gd name="T74" fmla="*/ 62 w 186"/>
                  <a:gd name="T75" fmla="*/ 10 h 165"/>
                  <a:gd name="T76" fmla="*/ 58 w 186"/>
                  <a:gd name="T77" fmla="*/ 7 h 165"/>
                  <a:gd name="T78" fmla="*/ 56 w 186"/>
                  <a:gd name="T79" fmla="*/ 4 h 165"/>
                  <a:gd name="T80" fmla="*/ 55 w 186"/>
                  <a:gd name="T81" fmla="*/ 3 h 165"/>
                  <a:gd name="T82" fmla="*/ 52 w 186"/>
                  <a:gd name="T83" fmla="*/ 0 h 165"/>
                  <a:gd name="T84" fmla="*/ 52 w 186"/>
                  <a:gd name="T85" fmla="*/ 0 h 165"/>
                  <a:gd name="T86" fmla="*/ 26 w 186"/>
                  <a:gd name="T87" fmla="*/ 12 h 165"/>
                  <a:gd name="T88" fmla="*/ 36 w 186"/>
                  <a:gd name="T89" fmla="*/ 29 h 165"/>
                  <a:gd name="T90" fmla="*/ 7 w 186"/>
                  <a:gd name="T91" fmla="*/ 38 h 165"/>
                  <a:gd name="T92" fmla="*/ 0 w 186"/>
                  <a:gd name="T93" fmla="*/ 66 h 165"/>
                  <a:gd name="T94" fmla="*/ 9 w 186"/>
                  <a:gd name="T95" fmla="*/ 85 h 165"/>
                  <a:gd name="T96" fmla="*/ 9 w 186"/>
                  <a:gd name="T97" fmla="*/ 135 h 165"/>
                  <a:gd name="T98" fmla="*/ 76 w 186"/>
                  <a:gd name="T99" fmla="*/ 165 h 165"/>
                  <a:gd name="T100" fmla="*/ 186 w 186"/>
                  <a:gd name="T101" fmla="*/ 113 h 165"/>
                  <a:gd name="T102" fmla="*/ 168 w 186"/>
                  <a:gd name="T103" fmla="*/ 75 h 165"/>
                  <a:gd name="T104" fmla="*/ 168 w 186"/>
                  <a:gd name="T105" fmla="*/ 7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6" h="165">
                    <a:moveTo>
                      <a:pt x="168" y="75"/>
                    </a:moveTo>
                    <a:lnTo>
                      <a:pt x="167" y="74"/>
                    </a:lnTo>
                    <a:lnTo>
                      <a:pt x="166" y="71"/>
                    </a:lnTo>
                    <a:lnTo>
                      <a:pt x="163" y="67"/>
                    </a:lnTo>
                    <a:lnTo>
                      <a:pt x="161" y="63"/>
                    </a:lnTo>
                    <a:lnTo>
                      <a:pt x="158" y="60"/>
                    </a:lnTo>
                    <a:lnTo>
                      <a:pt x="156" y="57"/>
                    </a:lnTo>
                    <a:lnTo>
                      <a:pt x="154" y="55"/>
                    </a:lnTo>
                    <a:lnTo>
                      <a:pt x="153" y="53"/>
                    </a:lnTo>
                    <a:lnTo>
                      <a:pt x="151" y="49"/>
                    </a:lnTo>
                    <a:lnTo>
                      <a:pt x="148" y="47"/>
                    </a:lnTo>
                    <a:lnTo>
                      <a:pt x="146" y="44"/>
                    </a:lnTo>
                    <a:lnTo>
                      <a:pt x="144" y="42"/>
                    </a:lnTo>
                    <a:lnTo>
                      <a:pt x="142" y="39"/>
                    </a:lnTo>
                    <a:lnTo>
                      <a:pt x="139" y="37"/>
                    </a:lnTo>
                    <a:lnTo>
                      <a:pt x="136" y="36"/>
                    </a:lnTo>
                    <a:lnTo>
                      <a:pt x="133" y="36"/>
                    </a:lnTo>
                    <a:lnTo>
                      <a:pt x="131" y="35"/>
                    </a:lnTo>
                    <a:lnTo>
                      <a:pt x="128" y="35"/>
                    </a:lnTo>
                    <a:lnTo>
                      <a:pt x="124" y="35"/>
                    </a:lnTo>
                    <a:lnTo>
                      <a:pt x="122" y="35"/>
                    </a:lnTo>
                    <a:lnTo>
                      <a:pt x="118" y="35"/>
                    </a:lnTo>
                    <a:lnTo>
                      <a:pt x="114" y="35"/>
                    </a:lnTo>
                    <a:lnTo>
                      <a:pt x="111" y="35"/>
                    </a:lnTo>
                    <a:lnTo>
                      <a:pt x="108" y="35"/>
                    </a:lnTo>
                    <a:lnTo>
                      <a:pt x="105" y="34"/>
                    </a:lnTo>
                    <a:lnTo>
                      <a:pt x="101" y="34"/>
                    </a:lnTo>
                    <a:lnTo>
                      <a:pt x="97" y="34"/>
                    </a:lnTo>
                    <a:lnTo>
                      <a:pt x="94" y="33"/>
                    </a:lnTo>
                    <a:lnTo>
                      <a:pt x="90" y="31"/>
                    </a:lnTo>
                    <a:lnTo>
                      <a:pt x="86" y="29"/>
                    </a:lnTo>
                    <a:lnTo>
                      <a:pt x="81" y="26"/>
                    </a:lnTo>
                    <a:lnTo>
                      <a:pt x="78" y="24"/>
                    </a:lnTo>
                    <a:lnTo>
                      <a:pt x="74" y="21"/>
                    </a:lnTo>
                    <a:lnTo>
                      <a:pt x="70" y="18"/>
                    </a:lnTo>
                    <a:lnTo>
                      <a:pt x="67" y="15"/>
                    </a:lnTo>
                    <a:lnTo>
                      <a:pt x="65" y="13"/>
                    </a:lnTo>
                    <a:lnTo>
                      <a:pt x="62" y="10"/>
                    </a:lnTo>
                    <a:lnTo>
                      <a:pt x="58" y="7"/>
                    </a:lnTo>
                    <a:lnTo>
                      <a:pt x="56" y="4"/>
                    </a:lnTo>
                    <a:lnTo>
                      <a:pt x="55" y="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26" y="12"/>
                    </a:lnTo>
                    <a:lnTo>
                      <a:pt x="36" y="29"/>
                    </a:lnTo>
                    <a:lnTo>
                      <a:pt x="7" y="38"/>
                    </a:lnTo>
                    <a:lnTo>
                      <a:pt x="0" y="66"/>
                    </a:lnTo>
                    <a:lnTo>
                      <a:pt x="9" y="85"/>
                    </a:lnTo>
                    <a:lnTo>
                      <a:pt x="9" y="135"/>
                    </a:lnTo>
                    <a:lnTo>
                      <a:pt x="76" y="165"/>
                    </a:lnTo>
                    <a:lnTo>
                      <a:pt x="186" y="113"/>
                    </a:lnTo>
                    <a:lnTo>
                      <a:pt x="168" y="75"/>
                    </a:lnTo>
                    <a:lnTo>
                      <a:pt x="168" y="75"/>
                    </a:lnTo>
                    <a:close/>
                  </a:path>
                </a:pathLst>
              </a:custGeom>
              <a:solidFill>
                <a:srgbClr val="2E33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22"/>
              <p:cNvSpPr>
                <a:spLocks/>
              </p:cNvSpPr>
              <p:nvPr/>
            </p:nvSpPr>
            <p:spPr bwMode="auto">
              <a:xfrm>
                <a:off x="4137026" y="1139826"/>
                <a:ext cx="31750" cy="41275"/>
              </a:xfrm>
              <a:custGeom>
                <a:avLst/>
                <a:gdLst>
                  <a:gd name="T0" fmla="*/ 39 w 80"/>
                  <a:gd name="T1" fmla="*/ 15 h 103"/>
                  <a:gd name="T2" fmla="*/ 77 w 80"/>
                  <a:gd name="T3" fmla="*/ 17 h 103"/>
                  <a:gd name="T4" fmla="*/ 80 w 80"/>
                  <a:gd name="T5" fmla="*/ 42 h 103"/>
                  <a:gd name="T6" fmla="*/ 45 w 80"/>
                  <a:gd name="T7" fmla="*/ 50 h 103"/>
                  <a:gd name="T8" fmla="*/ 51 w 80"/>
                  <a:gd name="T9" fmla="*/ 103 h 103"/>
                  <a:gd name="T10" fmla="*/ 8 w 80"/>
                  <a:gd name="T11" fmla="*/ 92 h 103"/>
                  <a:gd name="T12" fmla="*/ 9 w 80"/>
                  <a:gd name="T13" fmla="*/ 44 h 103"/>
                  <a:gd name="T14" fmla="*/ 0 w 80"/>
                  <a:gd name="T15" fmla="*/ 23 h 103"/>
                  <a:gd name="T16" fmla="*/ 4 w 80"/>
                  <a:gd name="T17" fmla="*/ 0 h 103"/>
                  <a:gd name="T18" fmla="*/ 39 w 80"/>
                  <a:gd name="T19" fmla="*/ 15 h 103"/>
                  <a:gd name="T20" fmla="*/ 39 w 80"/>
                  <a:gd name="T21" fmla="*/ 15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03">
                    <a:moveTo>
                      <a:pt x="39" y="15"/>
                    </a:moveTo>
                    <a:lnTo>
                      <a:pt x="77" y="17"/>
                    </a:lnTo>
                    <a:lnTo>
                      <a:pt x="80" y="42"/>
                    </a:lnTo>
                    <a:lnTo>
                      <a:pt x="45" y="50"/>
                    </a:lnTo>
                    <a:lnTo>
                      <a:pt x="51" y="103"/>
                    </a:lnTo>
                    <a:lnTo>
                      <a:pt x="8" y="92"/>
                    </a:lnTo>
                    <a:lnTo>
                      <a:pt x="9" y="44"/>
                    </a:lnTo>
                    <a:lnTo>
                      <a:pt x="0" y="23"/>
                    </a:lnTo>
                    <a:lnTo>
                      <a:pt x="4" y="0"/>
                    </a:lnTo>
                    <a:lnTo>
                      <a:pt x="39" y="15"/>
                    </a:lnTo>
                    <a:lnTo>
                      <a:pt x="39" y="15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23"/>
              <p:cNvSpPr>
                <a:spLocks/>
              </p:cNvSpPr>
              <p:nvPr/>
            </p:nvSpPr>
            <p:spPr bwMode="auto">
              <a:xfrm>
                <a:off x="4206876" y="1093788"/>
                <a:ext cx="95250" cy="73025"/>
              </a:xfrm>
              <a:custGeom>
                <a:avLst/>
                <a:gdLst>
                  <a:gd name="T0" fmla="*/ 209 w 239"/>
                  <a:gd name="T1" fmla="*/ 117 h 185"/>
                  <a:gd name="T2" fmla="*/ 207 w 239"/>
                  <a:gd name="T3" fmla="*/ 118 h 185"/>
                  <a:gd name="T4" fmla="*/ 202 w 239"/>
                  <a:gd name="T5" fmla="*/ 122 h 185"/>
                  <a:gd name="T6" fmla="*/ 195 w 239"/>
                  <a:gd name="T7" fmla="*/ 128 h 185"/>
                  <a:gd name="T8" fmla="*/ 187 w 239"/>
                  <a:gd name="T9" fmla="*/ 135 h 185"/>
                  <a:gd name="T10" fmla="*/ 183 w 239"/>
                  <a:gd name="T11" fmla="*/ 139 h 185"/>
                  <a:gd name="T12" fmla="*/ 177 w 239"/>
                  <a:gd name="T13" fmla="*/ 142 h 185"/>
                  <a:gd name="T14" fmla="*/ 173 w 239"/>
                  <a:gd name="T15" fmla="*/ 146 h 185"/>
                  <a:gd name="T16" fmla="*/ 167 w 239"/>
                  <a:gd name="T17" fmla="*/ 151 h 185"/>
                  <a:gd name="T18" fmla="*/ 163 w 239"/>
                  <a:gd name="T19" fmla="*/ 154 h 185"/>
                  <a:gd name="T20" fmla="*/ 157 w 239"/>
                  <a:gd name="T21" fmla="*/ 157 h 185"/>
                  <a:gd name="T22" fmla="*/ 148 w 239"/>
                  <a:gd name="T23" fmla="*/ 164 h 185"/>
                  <a:gd name="T24" fmla="*/ 140 w 239"/>
                  <a:gd name="T25" fmla="*/ 167 h 185"/>
                  <a:gd name="T26" fmla="*/ 132 w 239"/>
                  <a:gd name="T27" fmla="*/ 171 h 185"/>
                  <a:gd name="T28" fmla="*/ 127 w 239"/>
                  <a:gd name="T29" fmla="*/ 173 h 185"/>
                  <a:gd name="T30" fmla="*/ 122 w 239"/>
                  <a:gd name="T31" fmla="*/ 174 h 185"/>
                  <a:gd name="T32" fmla="*/ 116 w 239"/>
                  <a:gd name="T33" fmla="*/ 174 h 185"/>
                  <a:gd name="T34" fmla="*/ 81 w 239"/>
                  <a:gd name="T35" fmla="*/ 149 h 185"/>
                  <a:gd name="T36" fmla="*/ 34 w 239"/>
                  <a:gd name="T37" fmla="*/ 185 h 185"/>
                  <a:gd name="T38" fmla="*/ 0 w 239"/>
                  <a:gd name="T39" fmla="*/ 148 h 185"/>
                  <a:gd name="T40" fmla="*/ 4 w 239"/>
                  <a:gd name="T41" fmla="*/ 145 h 185"/>
                  <a:gd name="T42" fmla="*/ 10 w 239"/>
                  <a:gd name="T43" fmla="*/ 144 h 185"/>
                  <a:gd name="T44" fmla="*/ 14 w 239"/>
                  <a:gd name="T45" fmla="*/ 142 h 185"/>
                  <a:gd name="T46" fmla="*/ 20 w 239"/>
                  <a:gd name="T47" fmla="*/ 141 h 185"/>
                  <a:gd name="T48" fmla="*/ 26 w 239"/>
                  <a:gd name="T49" fmla="*/ 139 h 185"/>
                  <a:gd name="T50" fmla="*/ 34 w 239"/>
                  <a:gd name="T51" fmla="*/ 135 h 185"/>
                  <a:gd name="T52" fmla="*/ 43 w 239"/>
                  <a:gd name="T53" fmla="*/ 133 h 185"/>
                  <a:gd name="T54" fmla="*/ 51 w 239"/>
                  <a:gd name="T55" fmla="*/ 129 h 185"/>
                  <a:gd name="T56" fmla="*/ 58 w 239"/>
                  <a:gd name="T57" fmla="*/ 127 h 185"/>
                  <a:gd name="T58" fmla="*/ 63 w 239"/>
                  <a:gd name="T59" fmla="*/ 124 h 185"/>
                  <a:gd name="T60" fmla="*/ 68 w 239"/>
                  <a:gd name="T61" fmla="*/ 122 h 185"/>
                  <a:gd name="T62" fmla="*/ 73 w 239"/>
                  <a:gd name="T63" fmla="*/ 119 h 185"/>
                  <a:gd name="T64" fmla="*/ 78 w 239"/>
                  <a:gd name="T65" fmla="*/ 117 h 185"/>
                  <a:gd name="T66" fmla="*/ 84 w 239"/>
                  <a:gd name="T67" fmla="*/ 114 h 185"/>
                  <a:gd name="T68" fmla="*/ 89 w 239"/>
                  <a:gd name="T69" fmla="*/ 111 h 185"/>
                  <a:gd name="T70" fmla="*/ 95 w 239"/>
                  <a:gd name="T71" fmla="*/ 109 h 185"/>
                  <a:gd name="T72" fmla="*/ 100 w 239"/>
                  <a:gd name="T73" fmla="*/ 106 h 185"/>
                  <a:gd name="T74" fmla="*/ 106 w 239"/>
                  <a:gd name="T75" fmla="*/ 103 h 185"/>
                  <a:gd name="T76" fmla="*/ 111 w 239"/>
                  <a:gd name="T77" fmla="*/ 99 h 185"/>
                  <a:gd name="T78" fmla="*/ 118 w 239"/>
                  <a:gd name="T79" fmla="*/ 96 h 185"/>
                  <a:gd name="T80" fmla="*/ 123 w 239"/>
                  <a:gd name="T81" fmla="*/ 92 h 185"/>
                  <a:gd name="T82" fmla="*/ 129 w 239"/>
                  <a:gd name="T83" fmla="*/ 88 h 185"/>
                  <a:gd name="T84" fmla="*/ 135 w 239"/>
                  <a:gd name="T85" fmla="*/ 85 h 185"/>
                  <a:gd name="T86" fmla="*/ 141 w 239"/>
                  <a:gd name="T87" fmla="*/ 80 h 185"/>
                  <a:gd name="T88" fmla="*/ 146 w 239"/>
                  <a:gd name="T89" fmla="*/ 76 h 185"/>
                  <a:gd name="T90" fmla="*/ 153 w 239"/>
                  <a:gd name="T91" fmla="*/ 73 h 185"/>
                  <a:gd name="T92" fmla="*/ 158 w 239"/>
                  <a:gd name="T93" fmla="*/ 68 h 185"/>
                  <a:gd name="T94" fmla="*/ 164 w 239"/>
                  <a:gd name="T95" fmla="*/ 64 h 185"/>
                  <a:gd name="T96" fmla="*/ 169 w 239"/>
                  <a:gd name="T97" fmla="*/ 59 h 185"/>
                  <a:gd name="T98" fmla="*/ 175 w 239"/>
                  <a:gd name="T99" fmla="*/ 55 h 185"/>
                  <a:gd name="T100" fmla="*/ 179 w 239"/>
                  <a:gd name="T101" fmla="*/ 51 h 185"/>
                  <a:gd name="T102" fmla="*/ 185 w 239"/>
                  <a:gd name="T103" fmla="*/ 47 h 185"/>
                  <a:gd name="T104" fmla="*/ 190 w 239"/>
                  <a:gd name="T105" fmla="*/ 43 h 185"/>
                  <a:gd name="T106" fmla="*/ 195 w 239"/>
                  <a:gd name="T107" fmla="*/ 38 h 185"/>
                  <a:gd name="T108" fmla="*/ 201 w 239"/>
                  <a:gd name="T109" fmla="*/ 34 h 185"/>
                  <a:gd name="T110" fmla="*/ 210 w 239"/>
                  <a:gd name="T111" fmla="*/ 25 h 185"/>
                  <a:gd name="T112" fmla="*/ 218 w 239"/>
                  <a:gd name="T113" fmla="*/ 19 h 185"/>
                  <a:gd name="T114" fmla="*/ 224 w 239"/>
                  <a:gd name="T115" fmla="*/ 13 h 185"/>
                  <a:gd name="T116" fmla="*/ 230 w 239"/>
                  <a:gd name="T117" fmla="*/ 9 h 185"/>
                  <a:gd name="T118" fmla="*/ 233 w 239"/>
                  <a:gd name="T119" fmla="*/ 4 h 185"/>
                  <a:gd name="T120" fmla="*/ 239 w 239"/>
                  <a:gd name="T121" fmla="*/ 1 h 185"/>
                  <a:gd name="T122" fmla="*/ 239 w 239"/>
                  <a:gd name="T1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9" h="185">
                    <a:moveTo>
                      <a:pt x="239" y="0"/>
                    </a:moveTo>
                    <a:lnTo>
                      <a:pt x="209" y="117"/>
                    </a:lnTo>
                    <a:lnTo>
                      <a:pt x="208" y="117"/>
                    </a:lnTo>
                    <a:lnTo>
                      <a:pt x="207" y="118"/>
                    </a:lnTo>
                    <a:lnTo>
                      <a:pt x="205" y="119"/>
                    </a:lnTo>
                    <a:lnTo>
                      <a:pt x="202" y="122"/>
                    </a:lnTo>
                    <a:lnTo>
                      <a:pt x="199" y="124"/>
                    </a:lnTo>
                    <a:lnTo>
                      <a:pt x="195" y="128"/>
                    </a:lnTo>
                    <a:lnTo>
                      <a:pt x="191" y="131"/>
                    </a:lnTo>
                    <a:lnTo>
                      <a:pt x="187" y="135"/>
                    </a:lnTo>
                    <a:lnTo>
                      <a:pt x="185" y="137"/>
                    </a:lnTo>
                    <a:lnTo>
                      <a:pt x="183" y="139"/>
                    </a:lnTo>
                    <a:lnTo>
                      <a:pt x="179" y="140"/>
                    </a:lnTo>
                    <a:lnTo>
                      <a:pt x="177" y="142"/>
                    </a:lnTo>
                    <a:lnTo>
                      <a:pt x="175" y="144"/>
                    </a:lnTo>
                    <a:lnTo>
                      <a:pt x="173" y="146"/>
                    </a:lnTo>
                    <a:lnTo>
                      <a:pt x="170" y="149"/>
                    </a:lnTo>
                    <a:lnTo>
                      <a:pt x="167" y="151"/>
                    </a:lnTo>
                    <a:lnTo>
                      <a:pt x="165" y="152"/>
                    </a:lnTo>
                    <a:lnTo>
                      <a:pt x="163" y="154"/>
                    </a:lnTo>
                    <a:lnTo>
                      <a:pt x="159" y="155"/>
                    </a:lnTo>
                    <a:lnTo>
                      <a:pt x="157" y="157"/>
                    </a:lnTo>
                    <a:lnTo>
                      <a:pt x="153" y="161"/>
                    </a:lnTo>
                    <a:lnTo>
                      <a:pt x="148" y="164"/>
                    </a:lnTo>
                    <a:lnTo>
                      <a:pt x="144" y="166"/>
                    </a:lnTo>
                    <a:lnTo>
                      <a:pt x="140" y="167"/>
                    </a:lnTo>
                    <a:lnTo>
                      <a:pt x="135" y="170"/>
                    </a:lnTo>
                    <a:lnTo>
                      <a:pt x="132" y="171"/>
                    </a:lnTo>
                    <a:lnTo>
                      <a:pt x="129" y="172"/>
                    </a:lnTo>
                    <a:lnTo>
                      <a:pt x="127" y="173"/>
                    </a:lnTo>
                    <a:lnTo>
                      <a:pt x="123" y="173"/>
                    </a:lnTo>
                    <a:lnTo>
                      <a:pt x="122" y="174"/>
                    </a:lnTo>
                    <a:lnTo>
                      <a:pt x="118" y="174"/>
                    </a:lnTo>
                    <a:lnTo>
                      <a:pt x="116" y="174"/>
                    </a:lnTo>
                    <a:lnTo>
                      <a:pt x="113" y="174"/>
                    </a:lnTo>
                    <a:lnTo>
                      <a:pt x="81" y="149"/>
                    </a:lnTo>
                    <a:lnTo>
                      <a:pt x="87" y="182"/>
                    </a:lnTo>
                    <a:lnTo>
                      <a:pt x="34" y="185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1" y="146"/>
                    </a:lnTo>
                    <a:lnTo>
                      <a:pt x="4" y="145"/>
                    </a:lnTo>
                    <a:lnTo>
                      <a:pt x="8" y="145"/>
                    </a:lnTo>
                    <a:lnTo>
                      <a:pt x="10" y="144"/>
                    </a:lnTo>
                    <a:lnTo>
                      <a:pt x="12" y="143"/>
                    </a:lnTo>
                    <a:lnTo>
                      <a:pt x="14" y="142"/>
                    </a:lnTo>
                    <a:lnTo>
                      <a:pt x="18" y="142"/>
                    </a:lnTo>
                    <a:lnTo>
                      <a:pt x="20" y="141"/>
                    </a:lnTo>
                    <a:lnTo>
                      <a:pt x="24" y="140"/>
                    </a:lnTo>
                    <a:lnTo>
                      <a:pt x="26" y="139"/>
                    </a:lnTo>
                    <a:lnTo>
                      <a:pt x="31" y="138"/>
                    </a:lnTo>
                    <a:lnTo>
                      <a:pt x="34" y="135"/>
                    </a:lnTo>
                    <a:lnTo>
                      <a:pt x="39" y="134"/>
                    </a:lnTo>
                    <a:lnTo>
                      <a:pt x="43" y="133"/>
                    </a:lnTo>
                    <a:lnTo>
                      <a:pt x="47" y="131"/>
                    </a:lnTo>
                    <a:lnTo>
                      <a:pt x="51" y="129"/>
                    </a:lnTo>
                    <a:lnTo>
                      <a:pt x="56" y="127"/>
                    </a:lnTo>
                    <a:lnTo>
                      <a:pt x="58" y="127"/>
                    </a:lnTo>
                    <a:lnTo>
                      <a:pt x="61" y="126"/>
                    </a:lnTo>
                    <a:lnTo>
                      <a:pt x="63" y="124"/>
                    </a:lnTo>
                    <a:lnTo>
                      <a:pt x="65" y="123"/>
                    </a:lnTo>
                    <a:lnTo>
                      <a:pt x="68" y="122"/>
                    </a:lnTo>
                    <a:lnTo>
                      <a:pt x="70" y="121"/>
                    </a:lnTo>
                    <a:lnTo>
                      <a:pt x="73" y="119"/>
                    </a:lnTo>
                    <a:lnTo>
                      <a:pt x="75" y="118"/>
                    </a:lnTo>
                    <a:lnTo>
                      <a:pt x="78" y="117"/>
                    </a:lnTo>
                    <a:lnTo>
                      <a:pt x="80" y="116"/>
                    </a:lnTo>
                    <a:lnTo>
                      <a:pt x="84" y="114"/>
                    </a:lnTo>
                    <a:lnTo>
                      <a:pt x="86" y="113"/>
                    </a:lnTo>
                    <a:lnTo>
                      <a:pt x="89" y="111"/>
                    </a:lnTo>
                    <a:lnTo>
                      <a:pt x="91" y="110"/>
                    </a:lnTo>
                    <a:lnTo>
                      <a:pt x="95" y="109"/>
                    </a:lnTo>
                    <a:lnTo>
                      <a:pt x="97" y="108"/>
                    </a:lnTo>
                    <a:lnTo>
                      <a:pt x="100" y="106"/>
                    </a:lnTo>
                    <a:lnTo>
                      <a:pt x="102" y="105"/>
                    </a:lnTo>
                    <a:lnTo>
                      <a:pt x="106" y="103"/>
                    </a:lnTo>
                    <a:lnTo>
                      <a:pt x="109" y="101"/>
                    </a:lnTo>
                    <a:lnTo>
                      <a:pt x="111" y="99"/>
                    </a:lnTo>
                    <a:lnTo>
                      <a:pt x="114" y="98"/>
                    </a:lnTo>
                    <a:lnTo>
                      <a:pt x="118" y="96"/>
                    </a:lnTo>
                    <a:lnTo>
                      <a:pt x="120" y="95"/>
                    </a:lnTo>
                    <a:lnTo>
                      <a:pt x="123" y="92"/>
                    </a:lnTo>
                    <a:lnTo>
                      <a:pt x="127" y="90"/>
                    </a:lnTo>
                    <a:lnTo>
                      <a:pt x="129" y="88"/>
                    </a:lnTo>
                    <a:lnTo>
                      <a:pt x="132" y="87"/>
                    </a:lnTo>
                    <a:lnTo>
                      <a:pt x="135" y="85"/>
                    </a:lnTo>
                    <a:lnTo>
                      <a:pt x="137" y="83"/>
                    </a:lnTo>
                    <a:lnTo>
                      <a:pt x="141" y="80"/>
                    </a:lnTo>
                    <a:lnTo>
                      <a:pt x="144" y="78"/>
                    </a:lnTo>
                    <a:lnTo>
                      <a:pt x="146" y="76"/>
                    </a:lnTo>
                    <a:lnTo>
                      <a:pt x="150" y="75"/>
                    </a:lnTo>
                    <a:lnTo>
                      <a:pt x="153" y="73"/>
                    </a:lnTo>
                    <a:lnTo>
                      <a:pt x="156" y="70"/>
                    </a:lnTo>
                    <a:lnTo>
                      <a:pt x="158" y="68"/>
                    </a:lnTo>
                    <a:lnTo>
                      <a:pt x="161" y="66"/>
                    </a:lnTo>
                    <a:lnTo>
                      <a:pt x="164" y="64"/>
                    </a:lnTo>
                    <a:lnTo>
                      <a:pt x="166" y="62"/>
                    </a:lnTo>
                    <a:lnTo>
                      <a:pt x="169" y="59"/>
                    </a:lnTo>
                    <a:lnTo>
                      <a:pt x="172" y="57"/>
                    </a:lnTo>
                    <a:lnTo>
                      <a:pt x="175" y="55"/>
                    </a:lnTo>
                    <a:lnTo>
                      <a:pt x="177" y="54"/>
                    </a:lnTo>
                    <a:lnTo>
                      <a:pt x="179" y="51"/>
                    </a:lnTo>
                    <a:lnTo>
                      <a:pt x="183" y="49"/>
                    </a:lnTo>
                    <a:lnTo>
                      <a:pt x="185" y="47"/>
                    </a:lnTo>
                    <a:lnTo>
                      <a:pt x="188" y="45"/>
                    </a:lnTo>
                    <a:lnTo>
                      <a:pt x="190" y="43"/>
                    </a:lnTo>
                    <a:lnTo>
                      <a:pt x="192" y="42"/>
                    </a:lnTo>
                    <a:lnTo>
                      <a:pt x="195" y="38"/>
                    </a:lnTo>
                    <a:lnTo>
                      <a:pt x="198" y="37"/>
                    </a:lnTo>
                    <a:lnTo>
                      <a:pt x="201" y="34"/>
                    </a:lnTo>
                    <a:lnTo>
                      <a:pt x="206" y="30"/>
                    </a:lnTo>
                    <a:lnTo>
                      <a:pt x="210" y="25"/>
                    </a:lnTo>
                    <a:lnTo>
                      <a:pt x="214" y="23"/>
                    </a:lnTo>
                    <a:lnTo>
                      <a:pt x="218" y="19"/>
                    </a:lnTo>
                    <a:lnTo>
                      <a:pt x="221" y="16"/>
                    </a:lnTo>
                    <a:lnTo>
                      <a:pt x="224" y="13"/>
                    </a:lnTo>
                    <a:lnTo>
                      <a:pt x="228" y="11"/>
                    </a:lnTo>
                    <a:lnTo>
                      <a:pt x="230" y="9"/>
                    </a:lnTo>
                    <a:lnTo>
                      <a:pt x="232" y="7"/>
                    </a:lnTo>
                    <a:lnTo>
                      <a:pt x="233" y="4"/>
                    </a:lnTo>
                    <a:lnTo>
                      <a:pt x="236" y="3"/>
                    </a:lnTo>
                    <a:lnTo>
                      <a:pt x="239" y="1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4"/>
              <p:cNvSpPr>
                <a:spLocks/>
              </p:cNvSpPr>
              <p:nvPr/>
            </p:nvSpPr>
            <p:spPr bwMode="auto">
              <a:xfrm>
                <a:off x="4375151" y="1038226"/>
                <a:ext cx="131763" cy="44450"/>
              </a:xfrm>
              <a:custGeom>
                <a:avLst/>
                <a:gdLst>
                  <a:gd name="T0" fmla="*/ 6 w 330"/>
                  <a:gd name="T1" fmla="*/ 45 h 110"/>
                  <a:gd name="T2" fmla="*/ 19 w 330"/>
                  <a:gd name="T3" fmla="*/ 43 h 110"/>
                  <a:gd name="T4" fmla="*/ 35 w 330"/>
                  <a:gd name="T5" fmla="*/ 38 h 110"/>
                  <a:gd name="T6" fmla="*/ 45 w 330"/>
                  <a:gd name="T7" fmla="*/ 37 h 110"/>
                  <a:gd name="T8" fmla="*/ 56 w 330"/>
                  <a:gd name="T9" fmla="*/ 35 h 110"/>
                  <a:gd name="T10" fmla="*/ 69 w 330"/>
                  <a:gd name="T11" fmla="*/ 34 h 110"/>
                  <a:gd name="T12" fmla="*/ 81 w 330"/>
                  <a:gd name="T13" fmla="*/ 33 h 110"/>
                  <a:gd name="T14" fmla="*/ 94 w 330"/>
                  <a:gd name="T15" fmla="*/ 31 h 110"/>
                  <a:gd name="T16" fmla="*/ 107 w 330"/>
                  <a:gd name="T17" fmla="*/ 30 h 110"/>
                  <a:gd name="T18" fmla="*/ 119 w 330"/>
                  <a:gd name="T19" fmla="*/ 29 h 110"/>
                  <a:gd name="T20" fmla="*/ 132 w 330"/>
                  <a:gd name="T21" fmla="*/ 29 h 110"/>
                  <a:gd name="T22" fmla="*/ 144 w 330"/>
                  <a:gd name="T23" fmla="*/ 29 h 110"/>
                  <a:gd name="T24" fmla="*/ 157 w 330"/>
                  <a:gd name="T25" fmla="*/ 29 h 110"/>
                  <a:gd name="T26" fmla="*/ 166 w 330"/>
                  <a:gd name="T27" fmla="*/ 29 h 110"/>
                  <a:gd name="T28" fmla="*/ 179 w 330"/>
                  <a:gd name="T29" fmla="*/ 29 h 110"/>
                  <a:gd name="T30" fmla="*/ 196 w 330"/>
                  <a:gd name="T31" fmla="*/ 32 h 110"/>
                  <a:gd name="T32" fmla="*/ 209 w 330"/>
                  <a:gd name="T33" fmla="*/ 35 h 110"/>
                  <a:gd name="T34" fmla="*/ 221 w 330"/>
                  <a:gd name="T35" fmla="*/ 41 h 110"/>
                  <a:gd name="T36" fmla="*/ 232 w 330"/>
                  <a:gd name="T37" fmla="*/ 52 h 110"/>
                  <a:gd name="T38" fmla="*/ 232 w 330"/>
                  <a:gd name="T39" fmla="*/ 64 h 110"/>
                  <a:gd name="T40" fmla="*/ 226 w 330"/>
                  <a:gd name="T41" fmla="*/ 79 h 110"/>
                  <a:gd name="T42" fmla="*/ 218 w 330"/>
                  <a:gd name="T43" fmla="*/ 95 h 110"/>
                  <a:gd name="T44" fmla="*/ 211 w 330"/>
                  <a:gd name="T45" fmla="*/ 110 h 110"/>
                  <a:gd name="T46" fmla="*/ 225 w 330"/>
                  <a:gd name="T47" fmla="*/ 100 h 110"/>
                  <a:gd name="T48" fmla="*/ 235 w 330"/>
                  <a:gd name="T49" fmla="*/ 95 h 110"/>
                  <a:gd name="T50" fmla="*/ 244 w 330"/>
                  <a:gd name="T51" fmla="*/ 88 h 110"/>
                  <a:gd name="T52" fmla="*/ 257 w 330"/>
                  <a:gd name="T53" fmla="*/ 83 h 110"/>
                  <a:gd name="T54" fmla="*/ 270 w 330"/>
                  <a:gd name="T55" fmla="*/ 78 h 110"/>
                  <a:gd name="T56" fmla="*/ 282 w 330"/>
                  <a:gd name="T57" fmla="*/ 76 h 110"/>
                  <a:gd name="T58" fmla="*/ 293 w 330"/>
                  <a:gd name="T59" fmla="*/ 74 h 110"/>
                  <a:gd name="T60" fmla="*/ 303 w 330"/>
                  <a:gd name="T61" fmla="*/ 75 h 110"/>
                  <a:gd name="T62" fmla="*/ 317 w 330"/>
                  <a:gd name="T63" fmla="*/ 78 h 110"/>
                  <a:gd name="T64" fmla="*/ 326 w 330"/>
                  <a:gd name="T65" fmla="*/ 83 h 110"/>
                  <a:gd name="T66" fmla="*/ 329 w 330"/>
                  <a:gd name="T67" fmla="*/ 83 h 110"/>
                  <a:gd name="T68" fmla="*/ 318 w 330"/>
                  <a:gd name="T69" fmla="*/ 68 h 110"/>
                  <a:gd name="T70" fmla="*/ 309 w 330"/>
                  <a:gd name="T71" fmla="*/ 58 h 110"/>
                  <a:gd name="T72" fmla="*/ 298 w 330"/>
                  <a:gd name="T73" fmla="*/ 47 h 110"/>
                  <a:gd name="T74" fmla="*/ 286 w 330"/>
                  <a:gd name="T75" fmla="*/ 36 h 110"/>
                  <a:gd name="T76" fmla="*/ 271 w 330"/>
                  <a:gd name="T77" fmla="*/ 25 h 110"/>
                  <a:gd name="T78" fmla="*/ 254 w 330"/>
                  <a:gd name="T79" fmla="*/ 18 h 110"/>
                  <a:gd name="T80" fmla="*/ 236 w 330"/>
                  <a:gd name="T81" fmla="*/ 10 h 110"/>
                  <a:gd name="T82" fmla="*/ 226 w 330"/>
                  <a:gd name="T83" fmla="*/ 7 h 110"/>
                  <a:gd name="T84" fmla="*/ 216 w 330"/>
                  <a:gd name="T85" fmla="*/ 5 h 110"/>
                  <a:gd name="T86" fmla="*/ 206 w 330"/>
                  <a:gd name="T87" fmla="*/ 3 h 110"/>
                  <a:gd name="T88" fmla="*/ 195 w 330"/>
                  <a:gd name="T89" fmla="*/ 2 h 110"/>
                  <a:gd name="T90" fmla="*/ 184 w 330"/>
                  <a:gd name="T91" fmla="*/ 1 h 110"/>
                  <a:gd name="T92" fmla="*/ 174 w 330"/>
                  <a:gd name="T93" fmla="*/ 1 h 110"/>
                  <a:gd name="T94" fmla="*/ 162 w 330"/>
                  <a:gd name="T95" fmla="*/ 0 h 110"/>
                  <a:gd name="T96" fmla="*/ 151 w 330"/>
                  <a:gd name="T97" fmla="*/ 1 h 110"/>
                  <a:gd name="T98" fmla="*/ 141 w 330"/>
                  <a:gd name="T99" fmla="*/ 1 h 110"/>
                  <a:gd name="T100" fmla="*/ 130 w 330"/>
                  <a:gd name="T101" fmla="*/ 2 h 110"/>
                  <a:gd name="T102" fmla="*/ 120 w 330"/>
                  <a:gd name="T103" fmla="*/ 3 h 110"/>
                  <a:gd name="T104" fmla="*/ 110 w 330"/>
                  <a:gd name="T105" fmla="*/ 4 h 110"/>
                  <a:gd name="T106" fmla="*/ 100 w 330"/>
                  <a:gd name="T107" fmla="*/ 7 h 110"/>
                  <a:gd name="T108" fmla="*/ 83 w 330"/>
                  <a:gd name="T109" fmla="*/ 11 h 110"/>
                  <a:gd name="T110" fmla="*/ 64 w 330"/>
                  <a:gd name="T111" fmla="*/ 16 h 110"/>
                  <a:gd name="T112" fmla="*/ 49 w 330"/>
                  <a:gd name="T113" fmla="*/ 22 h 110"/>
                  <a:gd name="T114" fmla="*/ 33 w 330"/>
                  <a:gd name="T115" fmla="*/ 29 h 110"/>
                  <a:gd name="T116" fmla="*/ 21 w 330"/>
                  <a:gd name="T117" fmla="*/ 34 h 110"/>
                  <a:gd name="T118" fmla="*/ 11 w 330"/>
                  <a:gd name="T119" fmla="*/ 40 h 110"/>
                  <a:gd name="T120" fmla="*/ 2 w 330"/>
                  <a:gd name="T121" fmla="*/ 4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0" h="110">
                    <a:moveTo>
                      <a:pt x="0" y="46"/>
                    </a:moveTo>
                    <a:lnTo>
                      <a:pt x="2" y="46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9" y="44"/>
                    </a:lnTo>
                    <a:lnTo>
                      <a:pt x="11" y="44"/>
                    </a:lnTo>
                    <a:lnTo>
                      <a:pt x="16" y="43"/>
                    </a:lnTo>
                    <a:lnTo>
                      <a:pt x="19" y="43"/>
                    </a:lnTo>
                    <a:lnTo>
                      <a:pt x="24" y="42"/>
                    </a:lnTo>
                    <a:lnTo>
                      <a:pt x="28" y="41"/>
                    </a:lnTo>
                    <a:lnTo>
                      <a:pt x="32" y="40"/>
                    </a:lnTo>
                    <a:lnTo>
                      <a:pt x="35" y="38"/>
                    </a:lnTo>
                    <a:lnTo>
                      <a:pt x="38" y="38"/>
                    </a:lnTo>
                    <a:lnTo>
                      <a:pt x="40" y="38"/>
                    </a:lnTo>
                    <a:lnTo>
                      <a:pt x="42" y="38"/>
                    </a:lnTo>
                    <a:lnTo>
                      <a:pt x="45" y="37"/>
                    </a:lnTo>
                    <a:lnTo>
                      <a:pt x="48" y="37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6" y="35"/>
                    </a:lnTo>
                    <a:lnTo>
                      <a:pt x="60" y="35"/>
                    </a:lnTo>
                    <a:lnTo>
                      <a:pt x="62" y="35"/>
                    </a:lnTo>
                    <a:lnTo>
                      <a:pt x="65" y="35"/>
                    </a:lnTo>
                    <a:lnTo>
                      <a:pt x="69" y="34"/>
                    </a:lnTo>
                    <a:lnTo>
                      <a:pt x="72" y="34"/>
                    </a:lnTo>
                    <a:lnTo>
                      <a:pt x="75" y="33"/>
                    </a:lnTo>
                    <a:lnTo>
                      <a:pt x="78" y="33"/>
                    </a:lnTo>
                    <a:lnTo>
                      <a:pt x="81" y="33"/>
                    </a:lnTo>
                    <a:lnTo>
                      <a:pt x="85" y="32"/>
                    </a:lnTo>
                    <a:lnTo>
                      <a:pt x="87" y="32"/>
                    </a:lnTo>
                    <a:lnTo>
                      <a:pt x="91" y="32"/>
                    </a:lnTo>
                    <a:lnTo>
                      <a:pt x="94" y="31"/>
                    </a:lnTo>
                    <a:lnTo>
                      <a:pt x="97" y="31"/>
                    </a:lnTo>
                    <a:lnTo>
                      <a:pt x="100" y="31"/>
                    </a:lnTo>
                    <a:lnTo>
                      <a:pt x="104" y="31"/>
                    </a:lnTo>
                    <a:lnTo>
                      <a:pt x="107" y="30"/>
                    </a:lnTo>
                    <a:lnTo>
                      <a:pt x="110" y="30"/>
                    </a:lnTo>
                    <a:lnTo>
                      <a:pt x="114" y="29"/>
                    </a:lnTo>
                    <a:lnTo>
                      <a:pt x="117" y="29"/>
                    </a:lnTo>
                    <a:lnTo>
                      <a:pt x="119" y="29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30" y="29"/>
                    </a:lnTo>
                    <a:lnTo>
                      <a:pt x="132" y="29"/>
                    </a:lnTo>
                    <a:lnTo>
                      <a:pt x="136" y="29"/>
                    </a:lnTo>
                    <a:lnTo>
                      <a:pt x="139" y="29"/>
                    </a:lnTo>
                    <a:lnTo>
                      <a:pt x="142" y="29"/>
                    </a:lnTo>
                    <a:lnTo>
                      <a:pt x="144" y="29"/>
                    </a:lnTo>
                    <a:lnTo>
                      <a:pt x="148" y="29"/>
                    </a:lnTo>
                    <a:lnTo>
                      <a:pt x="151" y="29"/>
                    </a:lnTo>
                    <a:lnTo>
                      <a:pt x="154" y="29"/>
                    </a:lnTo>
                    <a:lnTo>
                      <a:pt x="157" y="29"/>
                    </a:lnTo>
                    <a:lnTo>
                      <a:pt x="159" y="29"/>
                    </a:lnTo>
                    <a:lnTo>
                      <a:pt x="162" y="29"/>
                    </a:lnTo>
                    <a:lnTo>
                      <a:pt x="164" y="29"/>
                    </a:lnTo>
                    <a:lnTo>
                      <a:pt x="166" y="29"/>
                    </a:lnTo>
                    <a:lnTo>
                      <a:pt x="170" y="29"/>
                    </a:lnTo>
                    <a:lnTo>
                      <a:pt x="172" y="29"/>
                    </a:lnTo>
                    <a:lnTo>
                      <a:pt x="174" y="29"/>
                    </a:lnTo>
                    <a:lnTo>
                      <a:pt x="179" y="29"/>
                    </a:lnTo>
                    <a:lnTo>
                      <a:pt x="183" y="30"/>
                    </a:lnTo>
                    <a:lnTo>
                      <a:pt x="187" y="31"/>
                    </a:lnTo>
                    <a:lnTo>
                      <a:pt x="192" y="31"/>
                    </a:lnTo>
                    <a:lnTo>
                      <a:pt x="196" y="32"/>
                    </a:lnTo>
                    <a:lnTo>
                      <a:pt x="199" y="33"/>
                    </a:lnTo>
                    <a:lnTo>
                      <a:pt x="203" y="33"/>
                    </a:lnTo>
                    <a:lnTo>
                      <a:pt x="206" y="34"/>
                    </a:lnTo>
                    <a:lnTo>
                      <a:pt x="209" y="35"/>
                    </a:lnTo>
                    <a:lnTo>
                      <a:pt x="213" y="36"/>
                    </a:lnTo>
                    <a:lnTo>
                      <a:pt x="215" y="37"/>
                    </a:lnTo>
                    <a:lnTo>
                      <a:pt x="218" y="38"/>
                    </a:lnTo>
                    <a:lnTo>
                      <a:pt x="221" y="41"/>
                    </a:lnTo>
                    <a:lnTo>
                      <a:pt x="226" y="44"/>
                    </a:lnTo>
                    <a:lnTo>
                      <a:pt x="228" y="46"/>
                    </a:lnTo>
                    <a:lnTo>
                      <a:pt x="231" y="49"/>
                    </a:lnTo>
                    <a:lnTo>
                      <a:pt x="232" y="52"/>
                    </a:lnTo>
                    <a:lnTo>
                      <a:pt x="233" y="55"/>
                    </a:lnTo>
                    <a:lnTo>
                      <a:pt x="233" y="58"/>
                    </a:lnTo>
                    <a:lnTo>
                      <a:pt x="233" y="62"/>
                    </a:lnTo>
                    <a:lnTo>
                      <a:pt x="232" y="64"/>
                    </a:lnTo>
                    <a:lnTo>
                      <a:pt x="230" y="67"/>
                    </a:lnTo>
                    <a:lnTo>
                      <a:pt x="229" y="72"/>
                    </a:lnTo>
                    <a:lnTo>
                      <a:pt x="228" y="76"/>
                    </a:lnTo>
                    <a:lnTo>
                      <a:pt x="226" y="79"/>
                    </a:lnTo>
                    <a:lnTo>
                      <a:pt x="224" y="84"/>
                    </a:lnTo>
                    <a:lnTo>
                      <a:pt x="221" y="88"/>
                    </a:lnTo>
                    <a:lnTo>
                      <a:pt x="220" y="91"/>
                    </a:lnTo>
                    <a:lnTo>
                      <a:pt x="218" y="95"/>
                    </a:lnTo>
                    <a:lnTo>
                      <a:pt x="216" y="98"/>
                    </a:lnTo>
                    <a:lnTo>
                      <a:pt x="215" y="101"/>
                    </a:lnTo>
                    <a:lnTo>
                      <a:pt x="214" y="105"/>
                    </a:lnTo>
                    <a:lnTo>
                      <a:pt x="211" y="110"/>
                    </a:lnTo>
                    <a:lnTo>
                      <a:pt x="215" y="107"/>
                    </a:lnTo>
                    <a:lnTo>
                      <a:pt x="217" y="105"/>
                    </a:lnTo>
                    <a:lnTo>
                      <a:pt x="220" y="102"/>
                    </a:lnTo>
                    <a:lnTo>
                      <a:pt x="225" y="100"/>
                    </a:lnTo>
                    <a:lnTo>
                      <a:pt x="227" y="98"/>
                    </a:lnTo>
                    <a:lnTo>
                      <a:pt x="229" y="97"/>
                    </a:lnTo>
                    <a:lnTo>
                      <a:pt x="231" y="96"/>
                    </a:lnTo>
                    <a:lnTo>
                      <a:pt x="235" y="95"/>
                    </a:lnTo>
                    <a:lnTo>
                      <a:pt x="237" y="92"/>
                    </a:lnTo>
                    <a:lnTo>
                      <a:pt x="239" y="91"/>
                    </a:lnTo>
                    <a:lnTo>
                      <a:pt x="242" y="89"/>
                    </a:lnTo>
                    <a:lnTo>
                      <a:pt x="244" y="88"/>
                    </a:lnTo>
                    <a:lnTo>
                      <a:pt x="248" y="86"/>
                    </a:lnTo>
                    <a:lnTo>
                      <a:pt x="251" y="85"/>
                    </a:lnTo>
                    <a:lnTo>
                      <a:pt x="253" y="84"/>
                    </a:lnTo>
                    <a:lnTo>
                      <a:pt x="257" y="83"/>
                    </a:lnTo>
                    <a:lnTo>
                      <a:pt x="260" y="81"/>
                    </a:lnTo>
                    <a:lnTo>
                      <a:pt x="263" y="80"/>
                    </a:lnTo>
                    <a:lnTo>
                      <a:pt x="265" y="79"/>
                    </a:lnTo>
                    <a:lnTo>
                      <a:pt x="270" y="78"/>
                    </a:lnTo>
                    <a:lnTo>
                      <a:pt x="272" y="77"/>
                    </a:lnTo>
                    <a:lnTo>
                      <a:pt x="275" y="77"/>
                    </a:lnTo>
                    <a:lnTo>
                      <a:pt x="279" y="76"/>
                    </a:lnTo>
                    <a:lnTo>
                      <a:pt x="282" y="76"/>
                    </a:lnTo>
                    <a:lnTo>
                      <a:pt x="284" y="75"/>
                    </a:lnTo>
                    <a:lnTo>
                      <a:pt x="287" y="75"/>
                    </a:lnTo>
                    <a:lnTo>
                      <a:pt x="290" y="74"/>
                    </a:lnTo>
                    <a:lnTo>
                      <a:pt x="293" y="74"/>
                    </a:lnTo>
                    <a:lnTo>
                      <a:pt x="295" y="74"/>
                    </a:lnTo>
                    <a:lnTo>
                      <a:pt x="297" y="74"/>
                    </a:lnTo>
                    <a:lnTo>
                      <a:pt x="299" y="74"/>
                    </a:lnTo>
                    <a:lnTo>
                      <a:pt x="303" y="75"/>
                    </a:lnTo>
                    <a:lnTo>
                      <a:pt x="306" y="75"/>
                    </a:lnTo>
                    <a:lnTo>
                      <a:pt x="310" y="75"/>
                    </a:lnTo>
                    <a:lnTo>
                      <a:pt x="314" y="77"/>
                    </a:lnTo>
                    <a:lnTo>
                      <a:pt x="317" y="78"/>
                    </a:lnTo>
                    <a:lnTo>
                      <a:pt x="319" y="79"/>
                    </a:lnTo>
                    <a:lnTo>
                      <a:pt x="323" y="80"/>
                    </a:lnTo>
                    <a:lnTo>
                      <a:pt x="325" y="81"/>
                    </a:lnTo>
                    <a:lnTo>
                      <a:pt x="326" y="83"/>
                    </a:lnTo>
                    <a:lnTo>
                      <a:pt x="329" y="84"/>
                    </a:lnTo>
                    <a:lnTo>
                      <a:pt x="330" y="85"/>
                    </a:lnTo>
                    <a:lnTo>
                      <a:pt x="329" y="84"/>
                    </a:lnTo>
                    <a:lnTo>
                      <a:pt x="329" y="83"/>
                    </a:lnTo>
                    <a:lnTo>
                      <a:pt x="327" y="80"/>
                    </a:lnTo>
                    <a:lnTo>
                      <a:pt x="325" y="77"/>
                    </a:lnTo>
                    <a:lnTo>
                      <a:pt x="321" y="73"/>
                    </a:lnTo>
                    <a:lnTo>
                      <a:pt x="318" y="68"/>
                    </a:lnTo>
                    <a:lnTo>
                      <a:pt x="316" y="66"/>
                    </a:lnTo>
                    <a:lnTo>
                      <a:pt x="314" y="64"/>
                    </a:lnTo>
                    <a:lnTo>
                      <a:pt x="312" y="61"/>
                    </a:lnTo>
                    <a:lnTo>
                      <a:pt x="309" y="58"/>
                    </a:lnTo>
                    <a:lnTo>
                      <a:pt x="306" y="56"/>
                    </a:lnTo>
                    <a:lnTo>
                      <a:pt x="304" y="53"/>
                    </a:lnTo>
                    <a:lnTo>
                      <a:pt x="301" y="49"/>
                    </a:lnTo>
                    <a:lnTo>
                      <a:pt x="298" y="47"/>
                    </a:lnTo>
                    <a:lnTo>
                      <a:pt x="295" y="44"/>
                    </a:lnTo>
                    <a:lnTo>
                      <a:pt x="292" y="42"/>
                    </a:lnTo>
                    <a:lnTo>
                      <a:pt x="290" y="38"/>
                    </a:lnTo>
                    <a:lnTo>
                      <a:pt x="286" y="36"/>
                    </a:lnTo>
                    <a:lnTo>
                      <a:pt x="282" y="33"/>
                    </a:lnTo>
                    <a:lnTo>
                      <a:pt x="279" y="31"/>
                    </a:lnTo>
                    <a:lnTo>
                      <a:pt x="274" y="27"/>
                    </a:lnTo>
                    <a:lnTo>
                      <a:pt x="271" y="25"/>
                    </a:lnTo>
                    <a:lnTo>
                      <a:pt x="266" y="23"/>
                    </a:lnTo>
                    <a:lnTo>
                      <a:pt x="262" y="21"/>
                    </a:lnTo>
                    <a:lnTo>
                      <a:pt x="259" y="19"/>
                    </a:lnTo>
                    <a:lnTo>
                      <a:pt x="254" y="18"/>
                    </a:lnTo>
                    <a:lnTo>
                      <a:pt x="250" y="15"/>
                    </a:lnTo>
                    <a:lnTo>
                      <a:pt x="246" y="13"/>
                    </a:lnTo>
                    <a:lnTo>
                      <a:pt x="240" y="11"/>
                    </a:lnTo>
                    <a:lnTo>
                      <a:pt x="236" y="10"/>
                    </a:lnTo>
                    <a:lnTo>
                      <a:pt x="233" y="9"/>
                    </a:lnTo>
                    <a:lnTo>
                      <a:pt x="230" y="9"/>
                    </a:lnTo>
                    <a:lnTo>
                      <a:pt x="228" y="8"/>
                    </a:lnTo>
                    <a:lnTo>
                      <a:pt x="226" y="7"/>
                    </a:lnTo>
                    <a:lnTo>
                      <a:pt x="224" y="5"/>
                    </a:lnTo>
                    <a:lnTo>
                      <a:pt x="221" y="5"/>
                    </a:lnTo>
                    <a:lnTo>
                      <a:pt x="218" y="5"/>
                    </a:lnTo>
                    <a:lnTo>
                      <a:pt x="216" y="5"/>
                    </a:lnTo>
                    <a:lnTo>
                      <a:pt x="214" y="4"/>
                    </a:lnTo>
                    <a:lnTo>
                      <a:pt x="210" y="3"/>
                    </a:lnTo>
                    <a:lnTo>
                      <a:pt x="208" y="3"/>
                    </a:lnTo>
                    <a:lnTo>
                      <a:pt x="206" y="3"/>
                    </a:lnTo>
                    <a:lnTo>
                      <a:pt x="203" y="2"/>
                    </a:lnTo>
                    <a:lnTo>
                      <a:pt x="201" y="2"/>
                    </a:lnTo>
                    <a:lnTo>
                      <a:pt x="197" y="2"/>
                    </a:lnTo>
                    <a:lnTo>
                      <a:pt x="195" y="2"/>
                    </a:lnTo>
                    <a:lnTo>
                      <a:pt x="192" y="1"/>
                    </a:lnTo>
                    <a:lnTo>
                      <a:pt x="190" y="1"/>
                    </a:lnTo>
                    <a:lnTo>
                      <a:pt x="187" y="1"/>
                    </a:lnTo>
                    <a:lnTo>
                      <a:pt x="184" y="1"/>
                    </a:lnTo>
                    <a:lnTo>
                      <a:pt x="182" y="1"/>
                    </a:lnTo>
                    <a:lnTo>
                      <a:pt x="179" y="1"/>
                    </a:lnTo>
                    <a:lnTo>
                      <a:pt x="176" y="1"/>
                    </a:lnTo>
                    <a:lnTo>
                      <a:pt x="174" y="1"/>
                    </a:lnTo>
                    <a:lnTo>
                      <a:pt x="171" y="0"/>
                    </a:lnTo>
                    <a:lnTo>
                      <a:pt x="168" y="0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60" y="0"/>
                    </a:lnTo>
                    <a:lnTo>
                      <a:pt x="157" y="0"/>
                    </a:lnTo>
                    <a:lnTo>
                      <a:pt x="154" y="0"/>
                    </a:lnTo>
                    <a:lnTo>
                      <a:pt x="151" y="1"/>
                    </a:lnTo>
                    <a:lnTo>
                      <a:pt x="149" y="1"/>
                    </a:lnTo>
                    <a:lnTo>
                      <a:pt x="147" y="1"/>
                    </a:lnTo>
                    <a:lnTo>
                      <a:pt x="143" y="1"/>
                    </a:lnTo>
                    <a:lnTo>
                      <a:pt x="141" y="1"/>
                    </a:lnTo>
                    <a:lnTo>
                      <a:pt x="138" y="1"/>
                    </a:lnTo>
                    <a:lnTo>
                      <a:pt x="136" y="1"/>
                    </a:lnTo>
                    <a:lnTo>
                      <a:pt x="132" y="1"/>
                    </a:lnTo>
                    <a:lnTo>
                      <a:pt x="130" y="2"/>
                    </a:lnTo>
                    <a:lnTo>
                      <a:pt x="128" y="2"/>
                    </a:lnTo>
                    <a:lnTo>
                      <a:pt x="126" y="2"/>
                    </a:lnTo>
                    <a:lnTo>
                      <a:pt x="122" y="3"/>
                    </a:lnTo>
                    <a:lnTo>
                      <a:pt x="120" y="3"/>
                    </a:lnTo>
                    <a:lnTo>
                      <a:pt x="117" y="3"/>
                    </a:lnTo>
                    <a:lnTo>
                      <a:pt x="115" y="3"/>
                    </a:lnTo>
                    <a:lnTo>
                      <a:pt x="113" y="4"/>
                    </a:lnTo>
                    <a:lnTo>
                      <a:pt x="110" y="4"/>
                    </a:lnTo>
                    <a:lnTo>
                      <a:pt x="108" y="4"/>
                    </a:lnTo>
                    <a:lnTo>
                      <a:pt x="105" y="5"/>
                    </a:lnTo>
                    <a:lnTo>
                      <a:pt x="103" y="5"/>
                    </a:lnTo>
                    <a:lnTo>
                      <a:pt x="100" y="7"/>
                    </a:lnTo>
                    <a:lnTo>
                      <a:pt x="96" y="8"/>
                    </a:lnTo>
                    <a:lnTo>
                      <a:pt x="92" y="9"/>
                    </a:lnTo>
                    <a:lnTo>
                      <a:pt x="87" y="10"/>
                    </a:lnTo>
                    <a:lnTo>
                      <a:pt x="83" y="11"/>
                    </a:lnTo>
                    <a:lnTo>
                      <a:pt x="77" y="12"/>
                    </a:lnTo>
                    <a:lnTo>
                      <a:pt x="73" y="13"/>
                    </a:lnTo>
                    <a:lnTo>
                      <a:pt x="69" y="14"/>
                    </a:lnTo>
                    <a:lnTo>
                      <a:pt x="64" y="16"/>
                    </a:lnTo>
                    <a:lnTo>
                      <a:pt x="60" y="18"/>
                    </a:lnTo>
                    <a:lnTo>
                      <a:pt x="56" y="20"/>
                    </a:lnTo>
                    <a:lnTo>
                      <a:pt x="52" y="21"/>
                    </a:lnTo>
                    <a:lnTo>
                      <a:pt x="49" y="22"/>
                    </a:lnTo>
                    <a:lnTo>
                      <a:pt x="44" y="24"/>
                    </a:lnTo>
                    <a:lnTo>
                      <a:pt x="41" y="25"/>
                    </a:lnTo>
                    <a:lnTo>
                      <a:pt x="37" y="26"/>
                    </a:lnTo>
                    <a:lnTo>
                      <a:pt x="33" y="29"/>
                    </a:lnTo>
                    <a:lnTo>
                      <a:pt x="30" y="30"/>
                    </a:lnTo>
                    <a:lnTo>
                      <a:pt x="28" y="32"/>
                    </a:lnTo>
                    <a:lnTo>
                      <a:pt x="24" y="33"/>
                    </a:lnTo>
                    <a:lnTo>
                      <a:pt x="21" y="34"/>
                    </a:lnTo>
                    <a:lnTo>
                      <a:pt x="18" y="35"/>
                    </a:lnTo>
                    <a:lnTo>
                      <a:pt x="16" y="37"/>
                    </a:lnTo>
                    <a:lnTo>
                      <a:pt x="14" y="38"/>
                    </a:lnTo>
                    <a:lnTo>
                      <a:pt x="11" y="40"/>
                    </a:lnTo>
                    <a:lnTo>
                      <a:pt x="9" y="41"/>
                    </a:lnTo>
                    <a:lnTo>
                      <a:pt x="8" y="42"/>
                    </a:lnTo>
                    <a:lnTo>
                      <a:pt x="4" y="43"/>
                    </a:lnTo>
                    <a:lnTo>
                      <a:pt x="2" y="45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5"/>
              <p:cNvSpPr>
                <a:spLocks/>
              </p:cNvSpPr>
              <p:nvPr/>
            </p:nvSpPr>
            <p:spPr bwMode="auto">
              <a:xfrm>
                <a:off x="4356101" y="1066801"/>
                <a:ext cx="46038" cy="28575"/>
              </a:xfrm>
              <a:custGeom>
                <a:avLst/>
                <a:gdLst>
                  <a:gd name="T0" fmla="*/ 42 w 118"/>
                  <a:gd name="T1" fmla="*/ 70 h 70"/>
                  <a:gd name="T2" fmla="*/ 42 w 118"/>
                  <a:gd name="T3" fmla="*/ 69 h 70"/>
                  <a:gd name="T4" fmla="*/ 42 w 118"/>
                  <a:gd name="T5" fmla="*/ 67 h 70"/>
                  <a:gd name="T6" fmla="*/ 43 w 118"/>
                  <a:gd name="T7" fmla="*/ 65 h 70"/>
                  <a:gd name="T8" fmla="*/ 46 w 118"/>
                  <a:gd name="T9" fmla="*/ 61 h 70"/>
                  <a:gd name="T10" fmla="*/ 47 w 118"/>
                  <a:gd name="T11" fmla="*/ 58 h 70"/>
                  <a:gd name="T12" fmla="*/ 48 w 118"/>
                  <a:gd name="T13" fmla="*/ 56 h 70"/>
                  <a:gd name="T14" fmla="*/ 51 w 118"/>
                  <a:gd name="T15" fmla="*/ 54 h 70"/>
                  <a:gd name="T16" fmla="*/ 53 w 118"/>
                  <a:gd name="T17" fmla="*/ 52 h 70"/>
                  <a:gd name="T18" fmla="*/ 56 w 118"/>
                  <a:gd name="T19" fmla="*/ 48 h 70"/>
                  <a:gd name="T20" fmla="*/ 58 w 118"/>
                  <a:gd name="T21" fmla="*/ 46 h 70"/>
                  <a:gd name="T22" fmla="*/ 62 w 118"/>
                  <a:gd name="T23" fmla="*/ 43 h 70"/>
                  <a:gd name="T24" fmla="*/ 66 w 118"/>
                  <a:gd name="T25" fmla="*/ 40 h 70"/>
                  <a:gd name="T26" fmla="*/ 69 w 118"/>
                  <a:gd name="T27" fmla="*/ 37 h 70"/>
                  <a:gd name="T28" fmla="*/ 74 w 118"/>
                  <a:gd name="T29" fmla="*/ 34 h 70"/>
                  <a:gd name="T30" fmla="*/ 77 w 118"/>
                  <a:gd name="T31" fmla="*/ 31 h 70"/>
                  <a:gd name="T32" fmla="*/ 81 w 118"/>
                  <a:gd name="T33" fmla="*/ 27 h 70"/>
                  <a:gd name="T34" fmla="*/ 86 w 118"/>
                  <a:gd name="T35" fmla="*/ 25 h 70"/>
                  <a:gd name="T36" fmla="*/ 90 w 118"/>
                  <a:gd name="T37" fmla="*/ 22 h 70"/>
                  <a:gd name="T38" fmla="*/ 95 w 118"/>
                  <a:gd name="T39" fmla="*/ 20 h 70"/>
                  <a:gd name="T40" fmla="*/ 99 w 118"/>
                  <a:gd name="T41" fmla="*/ 17 h 70"/>
                  <a:gd name="T42" fmla="*/ 102 w 118"/>
                  <a:gd name="T43" fmla="*/ 15 h 70"/>
                  <a:gd name="T44" fmla="*/ 106 w 118"/>
                  <a:gd name="T45" fmla="*/ 14 h 70"/>
                  <a:gd name="T46" fmla="*/ 109 w 118"/>
                  <a:gd name="T47" fmla="*/ 12 h 70"/>
                  <a:gd name="T48" fmla="*/ 112 w 118"/>
                  <a:gd name="T49" fmla="*/ 11 h 70"/>
                  <a:gd name="T50" fmla="*/ 115 w 118"/>
                  <a:gd name="T51" fmla="*/ 10 h 70"/>
                  <a:gd name="T52" fmla="*/ 118 w 118"/>
                  <a:gd name="T53" fmla="*/ 9 h 70"/>
                  <a:gd name="T54" fmla="*/ 70 w 118"/>
                  <a:gd name="T55" fmla="*/ 0 h 70"/>
                  <a:gd name="T56" fmla="*/ 69 w 118"/>
                  <a:gd name="T57" fmla="*/ 0 h 70"/>
                  <a:gd name="T58" fmla="*/ 68 w 118"/>
                  <a:gd name="T59" fmla="*/ 0 h 70"/>
                  <a:gd name="T60" fmla="*/ 66 w 118"/>
                  <a:gd name="T61" fmla="*/ 1 h 70"/>
                  <a:gd name="T62" fmla="*/ 64 w 118"/>
                  <a:gd name="T63" fmla="*/ 3 h 70"/>
                  <a:gd name="T64" fmla="*/ 61 w 118"/>
                  <a:gd name="T65" fmla="*/ 4 h 70"/>
                  <a:gd name="T66" fmla="*/ 57 w 118"/>
                  <a:gd name="T67" fmla="*/ 6 h 70"/>
                  <a:gd name="T68" fmla="*/ 53 w 118"/>
                  <a:gd name="T69" fmla="*/ 9 h 70"/>
                  <a:gd name="T70" fmla="*/ 50 w 118"/>
                  <a:gd name="T71" fmla="*/ 11 h 70"/>
                  <a:gd name="T72" fmla="*/ 45 w 118"/>
                  <a:gd name="T73" fmla="*/ 13 h 70"/>
                  <a:gd name="T74" fmla="*/ 41 w 118"/>
                  <a:gd name="T75" fmla="*/ 16 h 70"/>
                  <a:gd name="T76" fmla="*/ 36 w 118"/>
                  <a:gd name="T77" fmla="*/ 18 h 70"/>
                  <a:gd name="T78" fmla="*/ 33 w 118"/>
                  <a:gd name="T79" fmla="*/ 22 h 70"/>
                  <a:gd name="T80" fmla="*/ 29 w 118"/>
                  <a:gd name="T81" fmla="*/ 24 h 70"/>
                  <a:gd name="T82" fmla="*/ 26 w 118"/>
                  <a:gd name="T83" fmla="*/ 26 h 70"/>
                  <a:gd name="T84" fmla="*/ 23 w 118"/>
                  <a:gd name="T85" fmla="*/ 28 h 70"/>
                  <a:gd name="T86" fmla="*/ 22 w 118"/>
                  <a:gd name="T87" fmla="*/ 31 h 70"/>
                  <a:gd name="T88" fmla="*/ 18 w 118"/>
                  <a:gd name="T89" fmla="*/ 34 h 70"/>
                  <a:gd name="T90" fmla="*/ 14 w 118"/>
                  <a:gd name="T91" fmla="*/ 38 h 70"/>
                  <a:gd name="T92" fmla="*/ 10 w 118"/>
                  <a:gd name="T93" fmla="*/ 42 h 70"/>
                  <a:gd name="T94" fmla="*/ 8 w 118"/>
                  <a:gd name="T95" fmla="*/ 46 h 70"/>
                  <a:gd name="T96" fmla="*/ 4 w 118"/>
                  <a:gd name="T97" fmla="*/ 49 h 70"/>
                  <a:gd name="T98" fmla="*/ 2 w 118"/>
                  <a:gd name="T99" fmla="*/ 52 h 70"/>
                  <a:gd name="T100" fmla="*/ 0 w 118"/>
                  <a:gd name="T101" fmla="*/ 54 h 70"/>
                  <a:gd name="T102" fmla="*/ 0 w 118"/>
                  <a:gd name="T103" fmla="*/ 55 h 70"/>
                  <a:gd name="T104" fmla="*/ 42 w 118"/>
                  <a:gd name="T105" fmla="*/ 70 h 70"/>
                  <a:gd name="T106" fmla="*/ 42 w 118"/>
                  <a:gd name="T10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8" h="70">
                    <a:moveTo>
                      <a:pt x="42" y="70"/>
                    </a:moveTo>
                    <a:lnTo>
                      <a:pt x="42" y="69"/>
                    </a:lnTo>
                    <a:lnTo>
                      <a:pt x="42" y="67"/>
                    </a:lnTo>
                    <a:lnTo>
                      <a:pt x="43" y="65"/>
                    </a:lnTo>
                    <a:lnTo>
                      <a:pt x="46" y="61"/>
                    </a:lnTo>
                    <a:lnTo>
                      <a:pt x="47" y="58"/>
                    </a:lnTo>
                    <a:lnTo>
                      <a:pt x="48" y="56"/>
                    </a:lnTo>
                    <a:lnTo>
                      <a:pt x="51" y="54"/>
                    </a:lnTo>
                    <a:lnTo>
                      <a:pt x="53" y="52"/>
                    </a:lnTo>
                    <a:lnTo>
                      <a:pt x="56" y="48"/>
                    </a:lnTo>
                    <a:lnTo>
                      <a:pt x="58" y="46"/>
                    </a:lnTo>
                    <a:lnTo>
                      <a:pt x="62" y="43"/>
                    </a:lnTo>
                    <a:lnTo>
                      <a:pt x="66" y="40"/>
                    </a:lnTo>
                    <a:lnTo>
                      <a:pt x="69" y="37"/>
                    </a:lnTo>
                    <a:lnTo>
                      <a:pt x="74" y="34"/>
                    </a:lnTo>
                    <a:lnTo>
                      <a:pt x="77" y="31"/>
                    </a:lnTo>
                    <a:lnTo>
                      <a:pt x="81" y="27"/>
                    </a:lnTo>
                    <a:lnTo>
                      <a:pt x="86" y="25"/>
                    </a:lnTo>
                    <a:lnTo>
                      <a:pt x="90" y="22"/>
                    </a:lnTo>
                    <a:lnTo>
                      <a:pt x="95" y="20"/>
                    </a:lnTo>
                    <a:lnTo>
                      <a:pt x="99" y="17"/>
                    </a:lnTo>
                    <a:lnTo>
                      <a:pt x="102" y="15"/>
                    </a:lnTo>
                    <a:lnTo>
                      <a:pt x="106" y="14"/>
                    </a:lnTo>
                    <a:lnTo>
                      <a:pt x="109" y="12"/>
                    </a:lnTo>
                    <a:lnTo>
                      <a:pt x="112" y="11"/>
                    </a:lnTo>
                    <a:lnTo>
                      <a:pt x="115" y="10"/>
                    </a:lnTo>
                    <a:lnTo>
                      <a:pt x="118" y="9"/>
                    </a:lnTo>
                    <a:lnTo>
                      <a:pt x="70" y="0"/>
                    </a:lnTo>
                    <a:lnTo>
                      <a:pt x="69" y="0"/>
                    </a:lnTo>
                    <a:lnTo>
                      <a:pt x="68" y="0"/>
                    </a:lnTo>
                    <a:lnTo>
                      <a:pt x="66" y="1"/>
                    </a:lnTo>
                    <a:lnTo>
                      <a:pt x="64" y="3"/>
                    </a:lnTo>
                    <a:lnTo>
                      <a:pt x="61" y="4"/>
                    </a:lnTo>
                    <a:lnTo>
                      <a:pt x="57" y="6"/>
                    </a:lnTo>
                    <a:lnTo>
                      <a:pt x="53" y="9"/>
                    </a:lnTo>
                    <a:lnTo>
                      <a:pt x="50" y="11"/>
                    </a:lnTo>
                    <a:lnTo>
                      <a:pt x="45" y="13"/>
                    </a:lnTo>
                    <a:lnTo>
                      <a:pt x="41" y="16"/>
                    </a:lnTo>
                    <a:lnTo>
                      <a:pt x="36" y="18"/>
                    </a:lnTo>
                    <a:lnTo>
                      <a:pt x="33" y="22"/>
                    </a:lnTo>
                    <a:lnTo>
                      <a:pt x="29" y="24"/>
                    </a:lnTo>
                    <a:lnTo>
                      <a:pt x="26" y="26"/>
                    </a:lnTo>
                    <a:lnTo>
                      <a:pt x="23" y="28"/>
                    </a:lnTo>
                    <a:lnTo>
                      <a:pt x="22" y="31"/>
                    </a:lnTo>
                    <a:lnTo>
                      <a:pt x="18" y="34"/>
                    </a:lnTo>
                    <a:lnTo>
                      <a:pt x="14" y="38"/>
                    </a:lnTo>
                    <a:lnTo>
                      <a:pt x="10" y="42"/>
                    </a:lnTo>
                    <a:lnTo>
                      <a:pt x="8" y="46"/>
                    </a:lnTo>
                    <a:lnTo>
                      <a:pt x="4" y="49"/>
                    </a:lnTo>
                    <a:lnTo>
                      <a:pt x="2" y="52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42" y="70"/>
                    </a:lnTo>
                    <a:lnTo>
                      <a:pt x="42" y="7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26"/>
              <p:cNvSpPr>
                <a:spLocks/>
              </p:cNvSpPr>
              <p:nvPr/>
            </p:nvSpPr>
            <p:spPr bwMode="auto">
              <a:xfrm>
                <a:off x="4333876" y="1090613"/>
                <a:ext cx="31750" cy="60325"/>
              </a:xfrm>
              <a:custGeom>
                <a:avLst/>
                <a:gdLst>
                  <a:gd name="T0" fmla="*/ 65 w 78"/>
                  <a:gd name="T1" fmla="*/ 150 h 150"/>
                  <a:gd name="T2" fmla="*/ 47 w 78"/>
                  <a:gd name="T3" fmla="*/ 86 h 150"/>
                  <a:gd name="T4" fmla="*/ 56 w 78"/>
                  <a:gd name="T5" fmla="*/ 48 h 150"/>
                  <a:gd name="T6" fmla="*/ 40 w 78"/>
                  <a:gd name="T7" fmla="*/ 34 h 150"/>
                  <a:gd name="T8" fmla="*/ 73 w 78"/>
                  <a:gd name="T9" fmla="*/ 30 h 150"/>
                  <a:gd name="T10" fmla="*/ 78 w 78"/>
                  <a:gd name="T11" fmla="*/ 15 h 150"/>
                  <a:gd name="T12" fmla="*/ 27 w 78"/>
                  <a:gd name="T13" fmla="*/ 0 h 150"/>
                  <a:gd name="T14" fmla="*/ 1 w 78"/>
                  <a:gd name="T15" fmla="*/ 4 h 150"/>
                  <a:gd name="T16" fmla="*/ 0 w 78"/>
                  <a:gd name="T17" fmla="*/ 24 h 150"/>
                  <a:gd name="T18" fmla="*/ 25 w 78"/>
                  <a:gd name="T19" fmla="*/ 35 h 150"/>
                  <a:gd name="T20" fmla="*/ 22 w 78"/>
                  <a:gd name="T21" fmla="*/ 82 h 150"/>
                  <a:gd name="T22" fmla="*/ 33 w 78"/>
                  <a:gd name="T23" fmla="*/ 138 h 150"/>
                  <a:gd name="T24" fmla="*/ 65 w 78"/>
                  <a:gd name="T25" fmla="*/ 150 h 150"/>
                  <a:gd name="T26" fmla="*/ 65 w 78"/>
                  <a:gd name="T2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8" h="150">
                    <a:moveTo>
                      <a:pt x="65" y="150"/>
                    </a:moveTo>
                    <a:lnTo>
                      <a:pt x="47" y="86"/>
                    </a:lnTo>
                    <a:lnTo>
                      <a:pt x="56" y="48"/>
                    </a:lnTo>
                    <a:lnTo>
                      <a:pt x="40" y="34"/>
                    </a:lnTo>
                    <a:lnTo>
                      <a:pt x="73" y="30"/>
                    </a:lnTo>
                    <a:lnTo>
                      <a:pt x="78" y="15"/>
                    </a:lnTo>
                    <a:lnTo>
                      <a:pt x="27" y="0"/>
                    </a:lnTo>
                    <a:lnTo>
                      <a:pt x="1" y="4"/>
                    </a:lnTo>
                    <a:lnTo>
                      <a:pt x="0" y="24"/>
                    </a:lnTo>
                    <a:lnTo>
                      <a:pt x="25" y="35"/>
                    </a:lnTo>
                    <a:lnTo>
                      <a:pt x="22" y="82"/>
                    </a:lnTo>
                    <a:lnTo>
                      <a:pt x="33" y="138"/>
                    </a:lnTo>
                    <a:lnTo>
                      <a:pt x="65" y="150"/>
                    </a:lnTo>
                    <a:lnTo>
                      <a:pt x="65" y="15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7"/>
              <p:cNvSpPr>
                <a:spLocks/>
              </p:cNvSpPr>
              <p:nvPr/>
            </p:nvSpPr>
            <p:spPr bwMode="auto">
              <a:xfrm>
                <a:off x="4206876" y="1243013"/>
                <a:ext cx="101600" cy="233363"/>
              </a:xfrm>
              <a:custGeom>
                <a:avLst/>
                <a:gdLst>
                  <a:gd name="T0" fmla="*/ 248 w 254"/>
                  <a:gd name="T1" fmla="*/ 59 h 585"/>
                  <a:gd name="T2" fmla="*/ 230 w 254"/>
                  <a:gd name="T3" fmla="*/ 81 h 585"/>
                  <a:gd name="T4" fmla="*/ 213 w 254"/>
                  <a:gd name="T5" fmla="*/ 101 h 585"/>
                  <a:gd name="T6" fmla="*/ 199 w 254"/>
                  <a:gd name="T7" fmla="*/ 116 h 585"/>
                  <a:gd name="T8" fmla="*/ 183 w 254"/>
                  <a:gd name="T9" fmla="*/ 133 h 585"/>
                  <a:gd name="T10" fmla="*/ 166 w 254"/>
                  <a:gd name="T11" fmla="*/ 148 h 585"/>
                  <a:gd name="T12" fmla="*/ 150 w 254"/>
                  <a:gd name="T13" fmla="*/ 163 h 585"/>
                  <a:gd name="T14" fmla="*/ 133 w 254"/>
                  <a:gd name="T15" fmla="*/ 175 h 585"/>
                  <a:gd name="T16" fmla="*/ 117 w 254"/>
                  <a:gd name="T17" fmla="*/ 185 h 585"/>
                  <a:gd name="T18" fmla="*/ 101 w 254"/>
                  <a:gd name="T19" fmla="*/ 195 h 585"/>
                  <a:gd name="T20" fmla="*/ 78 w 254"/>
                  <a:gd name="T21" fmla="*/ 211 h 585"/>
                  <a:gd name="T22" fmla="*/ 56 w 254"/>
                  <a:gd name="T23" fmla="*/ 230 h 585"/>
                  <a:gd name="T24" fmla="*/ 38 w 254"/>
                  <a:gd name="T25" fmla="*/ 248 h 585"/>
                  <a:gd name="T26" fmla="*/ 32 w 254"/>
                  <a:gd name="T27" fmla="*/ 259 h 585"/>
                  <a:gd name="T28" fmla="*/ 41 w 254"/>
                  <a:gd name="T29" fmla="*/ 278 h 585"/>
                  <a:gd name="T30" fmla="*/ 46 w 254"/>
                  <a:gd name="T31" fmla="*/ 293 h 585"/>
                  <a:gd name="T32" fmla="*/ 54 w 254"/>
                  <a:gd name="T33" fmla="*/ 310 h 585"/>
                  <a:gd name="T34" fmla="*/ 62 w 254"/>
                  <a:gd name="T35" fmla="*/ 329 h 585"/>
                  <a:gd name="T36" fmla="*/ 69 w 254"/>
                  <a:gd name="T37" fmla="*/ 349 h 585"/>
                  <a:gd name="T38" fmla="*/ 77 w 254"/>
                  <a:gd name="T39" fmla="*/ 370 h 585"/>
                  <a:gd name="T40" fmla="*/ 85 w 254"/>
                  <a:gd name="T41" fmla="*/ 392 h 585"/>
                  <a:gd name="T42" fmla="*/ 90 w 254"/>
                  <a:gd name="T43" fmla="*/ 412 h 585"/>
                  <a:gd name="T44" fmla="*/ 96 w 254"/>
                  <a:gd name="T45" fmla="*/ 431 h 585"/>
                  <a:gd name="T46" fmla="*/ 99 w 254"/>
                  <a:gd name="T47" fmla="*/ 449 h 585"/>
                  <a:gd name="T48" fmla="*/ 102 w 254"/>
                  <a:gd name="T49" fmla="*/ 466 h 585"/>
                  <a:gd name="T50" fmla="*/ 106 w 254"/>
                  <a:gd name="T51" fmla="*/ 484 h 585"/>
                  <a:gd name="T52" fmla="*/ 107 w 254"/>
                  <a:gd name="T53" fmla="*/ 508 h 585"/>
                  <a:gd name="T54" fmla="*/ 107 w 254"/>
                  <a:gd name="T55" fmla="*/ 524 h 585"/>
                  <a:gd name="T56" fmla="*/ 112 w 254"/>
                  <a:gd name="T57" fmla="*/ 559 h 585"/>
                  <a:gd name="T58" fmla="*/ 21 w 254"/>
                  <a:gd name="T59" fmla="*/ 533 h 585"/>
                  <a:gd name="T60" fmla="*/ 16 w 254"/>
                  <a:gd name="T61" fmla="*/ 512 h 585"/>
                  <a:gd name="T62" fmla="*/ 12 w 254"/>
                  <a:gd name="T63" fmla="*/ 494 h 585"/>
                  <a:gd name="T64" fmla="*/ 9 w 254"/>
                  <a:gd name="T65" fmla="*/ 478 h 585"/>
                  <a:gd name="T66" fmla="*/ 7 w 254"/>
                  <a:gd name="T67" fmla="*/ 460 h 585"/>
                  <a:gd name="T68" fmla="*/ 3 w 254"/>
                  <a:gd name="T69" fmla="*/ 441 h 585"/>
                  <a:gd name="T70" fmla="*/ 1 w 254"/>
                  <a:gd name="T71" fmla="*/ 420 h 585"/>
                  <a:gd name="T72" fmla="*/ 0 w 254"/>
                  <a:gd name="T73" fmla="*/ 400 h 585"/>
                  <a:gd name="T74" fmla="*/ 0 w 254"/>
                  <a:gd name="T75" fmla="*/ 376 h 585"/>
                  <a:gd name="T76" fmla="*/ 0 w 254"/>
                  <a:gd name="T77" fmla="*/ 353 h 585"/>
                  <a:gd name="T78" fmla="*/ 0 w 254"/>
                  <a:gd name="T79" fmla="*/ 331 h 585"/>
                  <a:gd name="T80" fmla="*/ 0 w 254"/>
                  <a:gd name="T81" fmla="*/ 309 h 585"/>
                  <a:gd name="T82" fmla="*/ 2 w 254"/>
                  <a:gd name="T83" fmla="*/ 289 h 585"/>
                  <a:gd name="T84" fmla="*/ 3 w 254"/>
                  <a:gd name="T85" fmla="*/ 272 h 585"/>
                  <a:gd name="T86" fmla="*/ 3 w 254"/>
                  <a:gd name="T87" fmla="*/ 256 h 585"/>
                  <a:gd name="T88" fmla="*/ 6 w 254"/>
                  <a:gd name="T89" fmla="*/ 235 h 585"/>
                  <a:gd name="T90" fmla="*/ 11 w 254"/>
                  <a:gd name="T91" fmla="*/ 222 h 585"/>
                  <a:gd name="T92" fmla="*/ 27 w 254"/>
                  <a:gd name="T93" fmla="*/ 199 h 585"/>
                  <a:gd name="T94" fmla="*/ 38 w 254"/>
                  <a:gd name="T95" fmla="*/ 184 h 585"/>
                  <a:gd name="T96" fmla="*/ 50 w 254"/>
                  <a:gd name="T97" fmla="*/ 167 h 585"/>
                  <a:gd name="T98" fmla="*/ 63 w 254"/>
                  <a:gd name="T99" fmla="*/ 148 h 585"/>
                  <a:gd name="T100" fmla="*/ 78 w 254"/>
                  <a:gd name="T101" fmla="*/ 131 h 585"/>
                  <a:gd name="T102" fmla="*/ 94 w 254"/>
                  <a:gd name="T103" fmla="*/ 112 h 585"/>
                  <a:gd name="T104" fmla="*/ 110 w 254"/>
                  <a:gd name="T105" fmla="*/ 93 h 585"/>
                  <a:gd name="T106" fmla="*/ 128 w 254"/>
                  <a:gd name="T107" fmla="*/ 78 h 585"/>
                  <a:gd name="T108" fmla="*/ 144 w 254"/>
                  <a:gd name="T109" fmla="*/ 64 h 585"/>
                  <a:gd name="T110" fmla="*/ 160 w 254"/>
                  <a:gd name="T111" fmla="*/ 50 h 585"/>
                  <a:gd name="T112" fmla="*/ 176 w 254"/>
                  <a:gd name="T113" fmla="*/ 38 h 585"/>
                  <a:gd name="T114" fmla="*/ 191 w 254"/>
                  <a:gd name="T115" fmla="*/ 28 h 585"/>
                  <a:gd name="T116" fmla="*/ 213 w 254"/>
                  <a:gd name="T117" fmla="*/ 15 h 585"/>
                  <a:gd name="T118" fmla="*/ 233 w 254"/>
                  <a:gd name="T119" fmla="*/ 4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4" h="585">
                    <a:moveTo>
                      <a:pt x="244" y="0"/>
                    </a:moveTo>
                    <a:lnTo>
                      <a:pt x="254" y="50"/>
                    </a:lnTo>
                    <a:lnTo>
                      <a:pt x="253" y="51"/>
                    </a:lnTo>
                    <a:lnTo>
                      <a:pt x="251" y="55"/>
                    </a:lnTo>
                    <a:lnTo>
                      <a:pt x="249" y="57"/>
                    </a:lnTo>
                    <a:lnTo>
                      <a:pt x="248" y="59"/>
                    </a:lnTo>
                    <a:lnTo>
                      <a:pt x="245" y="61"/>
                    </a:lnTo>
                    <a:lnTo>
                      <a:pt x="243" y="66"/>
                    </a:lnTo>
                    <a:lnTo>
                      <a:pt x="240" y="68"/>
                    </a:lnTo>
                    <a:lnTo>
                      <a:pt x="237" y="72"/>
                    </a:lnTo>
                    <a:lnTo>
                      <a:pt x="232" y="77"/>
                    </a:lnTo>
                    <a:lnTo>
                      <a:pt x="230" y="81"/>
                    </a:lnTo>
                    <a:lnTo>
                      <a:pt x="226" y="86"/>
                    </a:lnTo>
                    <a:lnTo>
                      <a:pt x="221" y="91"/>
                    </a:lnTo>
                    <a:lnTo>
                      <a:pt x="219" y="93"/>
                    </a:lnTo>
                    <a:lnTo>
                      <a:pt x="217" y="96"/>
                    </a:lnTo>
                    <a:lnTo>
                      <a:pt x="215" y="99"/>
                    </a:lnTo>
                    <a:lnTo>
                      <a:pt x="213" y="101"/>
                    </a:lnTo>
                    <a:lnTo>
                      <a:pt x="210" y="103"/>
                    </a:lnTo>
                    <a:lnTo>
                      <a:pt x="208" y="107"/>
                    </a:lnTo>
                    <a:lnTo>
                      <a:pt x="206" y="109"/>
                    </a:lnTo>
                    <a:lnTo>
                      <a:pt x="204" y="112"/>
                    </a:lnTo>
                    <a:lnTo>
                      <a:pt x="201" y="114"/>
                    </a:lnTo>
                    <a:lnTo>
                      <a:pt x="199" y="116"/>
                    </a:lnTo>
                    <a:lnTo>
                      <a:pt x="196" y="120"/>
                    </a:lnTo>
                    <a:lnTo>
                      <a:pt x="194" y="122"/>
                    </a:lnTo>
                    <a:lnTo>
                      <a:pt x="191" y="125"/>
                    </a:lnTo>
                    <a:lnTo>
                      <a:pt x="188" y="127"/>
                    </a:lnTo>
                    <a:lnTo>
                      <a:pt x="186" y="131"/>
                    </a:lnTo>
                    <a:lnTo>
                      <a:pt x="183" y="133"/>
                    </a:lnTo>
                    <a:lnTo>
                      <a:pt x="180" y="135"/>
                    </a:lnTo>
                    <a:lnTo>
                      <a:pt x="178" y="138"/>
                    </a:lnTo>
                    <a:lnTo>
                      <a:pt x="175" y="141"/>
                    </a:lnTo>
                    <a:lnTo>
                      <a:pt x="173" y="144"/>
                    </a:lnTo>
                    <a:lnTo>
                      <a:pt x="169" y="146"/>
                    </a:lnTo>
                    <a:lnTo>
                      <a:pt x="166" y="148"/>
                    </a:lnTo>
                    <a:lnTo>
                      <a:pt x="164" y="151"/>
                    </a:lnTo>
                    <a:lnTo>
                      <a:pt x="161" y="153"/>
                    </a:lnTo>
                    <a:lnTo>
                      <a:pt x="158" y="156"/>
                    </a:lnTo>
                    <a:lnTo>
                      <a:pt x="155" y="157"/>
                    </a:lnTo>
                    <a:lnTo>
                      <a:pt x="153" y="159"/>
                    </a:lnTo>
                    <a:lnTo>
                      <a:pt x="150" y="163"/>
                    </a:lnTo>
                    <a:lnTo>
                      <a:pt x="146" y="165"/>
                    </a:lnTo>
                    <a:lnTo>
                      <a:pt x="144" y="167"/>
                    </a:lnTo>
                    <a:lnTo>
                      <a:pt x="141" y="169"/>
                    </a:lnTo>
                    <a:lnTo>
                      <a:pt x="139" y="172"/>
                    </a:lnTo>
                    <a:lnTo>
                      <a:pt x="135" y="173"/>
                    </a:lnTo>
                    <a:lnTo>
                      <a:pt x="133" y="175"/>
                    </a:lnTo>
                    <a:lnTo>
                      <a:pt x="130" y="176"/>
                    </a:lnTo>
                    <a:lnTo>
                      <a:pt x="128" y="178"/>
                    </a:lnTo>
                    <a:lnTo>
                      <a:pt x="124" y="180"/>
                    </a:lnTo>
                    <a:lnTo>
                      <a:pt x="122" y="181"/>
                    </a:lnTo>
                    <a:lnTo>
                      <a:pt x="119" y="184"/>
                    </a:lnTo>
                    <a:lnTo>
                      <a:pt x="117" y="185"/>
                    </a:lnTo>
                    <a:lnTo>
                      <a:pt x="113" y="187"/>
                    </a:lnTo>
                    <a:lnTo>
                      <a:pt x="111" y="188"/>
                    </a:lnTo>
                    <a:lnTo>
                      <a:pt x="108" y="190"/>
                    </a:lnTo>
                    <a:lnTo>
                      <a:pt x="106" y="192"/>
                    </a:lnTo>
                    <a:lnTo>
                      <a:pt x="104" y="194"/>
                    </a:lnTo>
                    <a:lnTo>
                      <a:pt x="101" y="195"/>
                    </a:lnTo>
                    <a:lnTo>
                      <a:pt x="98" y="197"/>
                    </a:lnTo>
                    <a:lnTo>
                      <a:pt x="96" y="199"/>
                    </a:lnTo>
                    <a:lnTo>
                      <a:pt x="91" y="201"/>
                    </a:lnTo>
                    <a:lnTo>
                      <a:pt x="87" y="206"/>
                    </a:lnTo>
                    <a:lnTo>
                      <a:pt x="83" y="208"/>
                    </a:lnTo>
                    <a:lnTo>
                      <a:pt x="78" y="211"/>
                    </a:lnTo>
                    <a:lnTo>
                      <a:pt x="74" y="214"/>
                    </a:lnTo>
                    <a:lnTo>
                      <a:pt x="71" y="218"/>
                    </a:lnTo>
                    <a:lnTo>
                      <a:pt x="66" y="221"/>
                    </a:lnTo>
                    <a:lnTo>
                      <a:pt x="63" y="224"/>
                    </a:lnTo>
                    <a:lnTo>
                      <a:pt x="60" y="227"/>
                    </a:lnTo>
                    <a:lnTo>
                      <a:pt x="56" y="230"/>
                    </a:lnTo>
                    <a:lnTo>
                      <a:pt x="53" y="232"/>
                    </a:lnTo>
                    <a:lnTo>
                      <a:pt x="51" y="235"/>
                    </a:lnTo>
                    <a:lnTo>
                      <a:pt x="47" y="238"/>
                    </a:lnTo>
                    <a:lnTo>
                      <a:pt x="45" y="240"/>
                    </a:lnTo>
                    <a:lnTo>
                      <a:pt x="41" y="244"/>
                    </a:lnTo>
                    <a:lnTo>
                      <a:pt x="38" y="248"/>
                    </a:lnTo>
                    <a:lnTo>
                      <a:pt x="34" y="251"/>
                    </a:lnTo>
                    <a:lnTo>
                      <a:pt x="32" y="253"/>
                    </a:lnTo>
                    <a:lnTo>
                      <a:pt x="30" y="254"/>
                    </a:lnTo>
                    <a:lnTo>
                      <a:pt x="30" y="255"/>
                    </a:lnTo>
                    <a:lnTo>
                      <a:pt x="30" y="256"/>
                    </a:lnTo>
                    <a:lnTo>
                      <a:pt x="32" y="259"/>
                    </a:lnTo>
                    <a:lnTo>
                      <a:pt x="32" y="261"/>
                    </a:lnTo>
                    <a:lnTo>
                      <a:pt x="34" y="264"/>
                    </a:lnTo>
                    <a:lnTo>
                      <a:pt x="35" y="266"/>
                    </a:lnTo>
                    <a:lnTo>
                      <a:pt x="38" y="271"/>
                    </a:lnTo>
                    <a:lnTo>
                      <a:pt x="39" y="274"/>
                    </a:lnTo>
                    <a:lnTo>
                      <a:pt x="41" y="278"/>
                    </a:lnTo>
                    <a:lnTo>
                      <a:pt x="42" y="281"/>
                    </a:lnTo>
                    <a:lnTo>
                      <a:pt x="42" y="283"/>
                    </a:lnTo>
                    <a:lnTo>
                      <a:pt x="43" y="285"/>
                    </a:lnTo>
                    <a:lnTo>
                      <a:pt x="44" y="288"/>
                    </a:lnTo>
                    <a:lnTo>
                      <a:pt x="45" y="290"/>
                    </a:lnTo>
                    <a:lnTo>
                      <a:pt x="46" y="293"/>
                    </a:lnTo>
                    <a:lnTo>
                      <a:pt x="47" y="296"/>
                    </a:lnTo>
                    <a:lnTo>
                      <a:pt x="49" y="298"/>
                    </a:lnTo>
                    <a:lnTo>
                      <a:pt x="51" y="302"/>
                    </a:lnTo>
                    <a:lnTo>
                      <a:pt x="52" y="305"/>
                    </a:lnTo>
                    <a:lnTo>
                      <a:pt x="53" y="307"/>
                    </a:lnTo>
                    <a:lnTo>
                      <a:pt x="54" y="310"/>
                    </a:lnTo>
                    <a:lnTo>
                      <a:pt x="55" y="314"/>
                    </a:lnTo>
                    <a:lnTo>
                      <a:pt x="56" y="316"/>
                    </a:lnTo>
                    <a:lnTo>
                      <a:pt x="57" y="319"/>
                    </a:lnTo>
                    <a:lnTo>
                      <a:pt x="60" y="322"/>
                    </a:lnTo>
                    <a:lnTo>
                      <a:pt x="61" y="326"/>
                    </a:lnTo>
                    <a:lnTo>
                      <a:pt x="62" y="329"/>
                    </a:lnTo>
                    <a:lnTo>
                      <a:pt x="63" y="332"/>
                    </a:lnTo>
                    <a:lnTo>
                      <a:pt x="64" y="336"/>
                    </a:lnTo>
                    <a:lnTo>
                      <a:pt x="65" y="339"/>
                    </a:lnTo>
                    <a:lnTo>
                      <a:pt x="67" y="342"/>
                    </a:lnTo>
                    <a:lnTo>
                      <a:pt x="68" y="346"/>
                    </a:lnTo>
                    <a:lnTo>
                      <a:pt x="69" y="349"/>
                    </a:lnTo>
                    <a:lnTo>
                      <a:pt x="71" y="352"/>
                    </a:lnTo>
                    <a:lnTo>
                      <a:pt x="72" y="357"/>
                    </a:lnTo>
                    <a:lnTo>
                      <a:pt x="74" y="360"/>
                    </a:lnTo>
                    <a:lnTo>
                      <a:pt x="75" y="363"/>
                    </a:lnTo>
                    <a:lnTo>
                      <a:pt x="76" y="366"/>
                    </a:lnTo>
                    <a:lnTo>
                      <a:pt x="77" y="370"/>
                    </a:lnTo>
                    <a:lnTo>
                      <a:pt x="78" y="373"/>
                    </a:lnTo>
                    <a:lnTo>
                      <a:pt x="79" y="378"/>
                    </a:lnTo>
                    <a:lnTo>
                      <a:pt x="80" y="381"/>
                    </a:lnTo>
                    <a:lnTo>
                      <a:pt x="82" y="384"/>
                    </a:lnTo>
                    <a:lnTo>
                      <a:pt x="83" y="387"/>
                    </a:lnTo>
                    <a:lnTo>
                      <a:pt x="85" y="392"/>
                    </a:lnTo>
                    <a:lnTo>
                      <a:pt x="85" y="394"/>
                    </a:lnTo>
                    <a:lnTo>
                      <a:pt x="86" y="398"/>
                    </a:lnTo>
                    <a:lnTo>
                      <a:pt x="87" y="402"/>
                    </a:lnTo>
                    <a:lnTo>
                      <a:pt x="88" y="405"/>
                    </a:lnTo>
                    <a:lnTo>
                      <a:pt x="89" y="408"/>
                    </a:lnTo>
                    <a:lnTo>
                      <a:pt x="90" y="412"/>
                    </a:lnTo>
                    <a:lnTo>
                      <a:pt x="91" y="415"/>
                    </a:lnTo>
                    <a:lnTo>
                      <a:pt x="93" y="419"/>
                    </a:lnTo>
                    <a:lnTo>
                      <a:pt x="94" y="422"/>
                    </a:lnTo>
                    <a:lnTo>
                      <a:pt x="94" y="425"/>
                    </a:lnTo>
                    <a:lnTo>
                      <a:pt x="95" y="428"/>
                    </a:lnTo>
                    <a:lnTo>
                      <a:pt x="96" y="431"/>
                    </a:lnTo>
                    <a:lnTo>
                      <a:pt x="96" y="434"/>
                    </a:lnTo>
                    <a:lnTo>
                      <a:pt x="97" y="437"/>
                    </a:lnTo>
                    <a:lnTo>
                      <a:pt x="97" y="440"/>
                    </a:lnTo>
                    <a:lnTo>
                      <a:pt x="98" y="444"/>
                    </a:lnTo>
                    <a:lnTo>
                      <a:pt x="99" y="446"/>
                    </a:lnTo>
                    <a:lnTo>
                      <a:pt x="99" y="449"/>
                    </a:lnTo>
                    <a:lnTo>
                      <a:pt x="99" y="451"/>
                    </a:lnTo>
                    <a:lnTo>
                      <a:pt x="100" y="455"/>
                    </a:lnTo>
                    <a:lnTo>
                      <a:pt x="101" y="457"/>
                    </a:lnTo>
                    <a:lnTo>
                      <a:pt x="101" y="460"/>
                    </a:lnTo>
                    <a:lnTo>
                      <a:pt x="101" y="462"/>
                    </a:lnTo>
                    <a:lnTo>
                      <a:pt x="102" y="466"/>
                    </a:lnTo>
                    <a:lnTo>
                      <a:pt x="102" y="468"/>
                    </a:lnTo>
                    <a:lnTo>
                      <a:pt x="102" y="470"/>
                    </a:lnTo>
                    <a:lnTo>
                      <a:pt x="104" y="472"/>
                    </a:lnTo>
                    <a:lnTo>
                      <a:pt x="104" y="476"/>
                    </a:lnTo>
                    <a:lnTo>
                      <a:pt x="105" y="480"/>
                    </a:lnTo>
                    <a:lnTo>
                      <a:pt x="106" y="484"/>
                    </a:lnTo>
                    <a:lnTo>
                      <a:pt x="106" y="489"/>
                    </a:lnTo>
                    <a:lnTo>
                      <a:pt x="106" y="493"/>
                    </a:lnTo>
                    <a:lnTo>
                      <a:pt x="106" y="498"/>
                    </a:lnTo>
                    <a:lnTo>
                      <a:pt x="107" y="501"/>
                    </a:lnTo>
                    <a:lnTo>
                      <a:pt x="107" y="504"/>
                    </a:lnTo>
                    <a:lnTo>
                      <a:pt x="107" y="508"/>
                    </a:lnTo>
                    <a:lnTo>
                      <a:pt x="107" y="511"/>
                    </a:lnTo>
                    <a:lnTo>
                      <a:pt x="107" y="514"/>
                    </a:lnTo>
                    <a:lnTo>
                      <a:pt x="107" y="516"/>
                    </a:lnTo>
                    <a:lnTo>
                      <a:pt x="107" y="519"/>
                    </a:lnTo>
                    <a:lnTo>
                      <a:pt x="107" y="521"/>
                    </a:lnTo>
                    <a:lnTo>
                      <a:pt x="107" y="524"/>
                    </a:lnTo>
                    <a:lnTo>
                      <a:pt x="107" y="527"/>
                    </a:lnTo>
                    <a:lnTo>
                      <a:pt x="107" y="530"/>
                    </a:lnTo>
                    <a:lnTo>
                      <a:pt x="107" y="531"/>
                    </a:lnTo>
                    <a:lnTo>
                      <a:pt x="107" y="532"/>
                    </a:lnTo>
                    <a:lnTo>
                      <a:pt x="54" y="528"/>
                    </a:lnTo>
                    <a:lnTo>
                      <a:pt x="112" y="559"/>
                    </a:lnTo>
                    <a:lnTo>
                      <a:pt x="108" y="585"/>
                    </a:lnTo>
                    <a:lnTo>
                      <a:pt x="23" y="543"/>
                    </a:lnTo>
                    <a:lnTo>
                      <a:pt x="23" y="543"/>
                    </a:lnTo>
                    <a:lnTo>
                      <a:pt x="23" y="541"/>
                    </a:lnTo>
                    <a:lnTo>
                      <a:pt x="21" y="536"/>
                    </a:lnTo>
                    <a:lnTo>
                      <a:pt x="21" y="533"/>
                    </a:lnTo>
                    <a:lnTo>
                      <a:pt x="20" y="530"/>
                    </a:lnTo>
                    <a:lnTo>
                      <a:pt x="19" y="527"/>
                    </a:lnTo>
                    <a:lnTo>
                      <a:pt x="18" y="523"/>
                    </a:lnTo>
                    <a:lnTo>
                      <a:pt x="18" y="520"/>
                    </a:lnTo>
                    <a:lnTo>
                      <a:pt x="17" y="516"/>
                    </a:lnTo>
                    <a:lnTo>
                      <a:pt x="16" y="512"/>
                    </a:lnTo>
                    <a:lnTo>
                      <a:pt x="14" y="509"/>
                    </a:lnTo>
                    <a:lnTo>
                      <a:pt x="14" y="504"/>
                    </a:lnTo>
                    <a:lnTo>
                      <a:pt x="13" y="502"/>
                    </a:lnTo>
                    <a:lnTo>
                      <a:pt x="12" y="499"/>
                    </a:lnTo>
                    <a:lnTo>
                      <a:pt x="12" y="496"/>
                    </a:lnTo>
                    <a:lnTo>
                      <a:pt x="12" y="494"/>
                    </a:lnTo>
                    <a:lnTo>
                      <a:pt x="11" y="491"/>
                    </a:lnTo>
                    <a:lnTo>
                      <a:pt x="11" y="489"/>
                    </a:lnTo>
                    <a:lnTo>
                      <a:pt x="10" y="485"/>
                    </a:lnTo>
                    <a:lnTo>
                      <a:pt x="10" y="483"/>
                    </a:lnTo>
                    <a:lnTo>
                      <a:pt x="9" y="481"/>
                    </a:lnTo>
                    <a:lnTo>
                      <a:pt x="9" y="478"/>
                    </a:lnTo>
                    <a:lnTo>
                      <a:pt x="8" y="474"/>
                    </a:lnTo>
                    <a:lnTo>
                      <a:pt x="8" y="472"/>
                    </a:lnTo>
                    <a:lnTo>
                      <a:pt x="8" y="469"/>
                    </a:lnTo>
                    <a:lnTo>
                      <a:pt x="7" y="467"/>
                    </a:lnTo>
                    <a:lnTo>
                      <a:pt x="7" y="463"/>
                    </a:lnTo>
                    <a:lnTo>
                      <a:pt x="7" y="460"/>
                    </a:lnTo>
                    <a:lnTo>
                      <a:pt x="6" y="457"/>
                    </a:lnTo>
                    <a:lnTo>
                      <a:pt x="6" y="454"/>
                    </a:lnTo>
                    <a:lnTo>
                      <a:pt x="5" y="451"/>
                    </a:lnTo>
                    <a:lnTo>
                      <a:pt x="5" y="448"/>
                    </a:lnTo>
                    <a:lnTo>
                      <a:pt x="3" y="445"/>
                    </a:lnTo>
                    <a:lnTo>
                      <a:pt x="3" y="441"/>
                    </a:lnTo>
                    <a:lnTo>
                      <a:pt x="3" y="437"/>
                    </a:lnTo>
                    <a:lnTo>
                      <a:pt x="3" y="435"/>
                    </a:lnTo>
                    <a:lnTo>
                      <a:pt x="2" y="430"/>
                    </a:lnTo>
                    <a:lnTo>
                      <a:pt x="2" y="427"/>
                    </a:lnTo>
                    <a:lnTo>
                      <a:pt x="1" y="424"/>
                    </a:lnTo>
                    <a:lnTo>
                      <a:pt x="1" y="420"/>
                    </a:lnTo>
                    <a:lnTo>
                      <a:pt x="1" y="417"/>
                    </a:lnTo>
                    <a:lnTo>
                      <a:pt x="1" y="414"/>
                    </a:lnTo>
                    <a:lnTo>
                      <a:pt x="1" y="411"/>
                    </a:lnTo>
                    <a:lnTo>
                      <a:pt x="1" y="407"/>
                    </a:lnTo>
                    <a:lnTo>
                      <a:pt x="0" y="403"/>
                    </a:lnTo>
                    <a:lnTo>
                      <a:pt x="0" y="400"/>
                    </a:lnTo>
                    <a:lnTo>
                      <a:pt x="0" y="395"/>
                    </a:lnTo>
                    <a:lnTo>
                      <a:pt x="0" y="392"/>
                    </a:lnTo>
                    <a:lnTo>
                      <a:pt x="0" y="387"/>
                    </a:lnTo>
                    <a:lnTo>
                      <a:pt x="0" y="384"/>
                    </a:lnTo>
                    <a:lnTo>
                      <a:pt x="0" y="381"/>
                    </a:lnTo>
                    <a:lnTo>
                      <a:pt x="0" y="376"/>
                    </a:lnTo>
                    <a:lnTo>
                      <a:pt x="0" y="373"/>
                    </a:lnTo>
                    <a:lnTo>
                      <a:pt x="0" y="369"/>
                    </a:lnTo>
                    <a:lnTo>
                      <a:pt x="0" y="364"/>
                    </a:lnTo>
                    <a:lnTo>
                      <a:pt x="0" y="361"/>
                    </a:lnTo>
                    <a:lnTo>
                      <a:pt x="0" y="357"/>
                    </a:lnTo>
                    <a:lnTo>
                      <a:pt x="0" y="353"/>
                    </a:lnTo>
                    <a:lnTo>
                      <a:pt x="0" y="350"/>
                    </a:lnTo>
                    <a:lnTo>
                      <a:pt x="0" y="346"/>
                    </a:lnTo>
                    <a:lnTo>
                      <a:pt x="0" y="342"/>
                    </a:lnTo>
                    <a:lnTo>
                      <a:pt x="0" y="338"/>
                    </a:lnTo>
                    <a:lnTo>
                      <a:pt x="0" y="335"/>
                    </a:lnTo>
                    <a:lnTo>
                      <a:pt x="0" y="331"/>
                    </a:lnTo>
                    <a:lnTo>
                      <a:pt x="0" y="327"/>
                    </a:lnTo>
                    <a:lnTo>
                      <a:pt x="0" y="324"/>
                    </a:lnTo>
                    <a:lnTo>
                      <a:pt x="0" y="320"/>
                    </a:lnTo>
                    <a:lnTo>
                      <a:pt x="0" y="316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6"/>
                    </a:lnTo>
                    <a:lnTo>
                      <a:pt x="1" y="303"/>
                    </a:lnTo>
                    <a:lnTo>
                      <a:pt x="1" y="299"/>
                    </a:lnTo>
                    <a:lnTo>
                      <a:pt x="1" y="296"/>
                    </a:lnTo>
                    <a:lnTo>
                      <a:pt x="1" y="293"/>
                    </a:lnTo>
                    <a:lnTo>
                      <a:pt x="2" y="289"/>
                    </a:lnTo>
                    <a:lnTo>
                      <a:pt x="2" y="286"/>
                    </a:lnTo>
                    <a:lnTo>
                      <a:pt x="2" y="283"/>
                    </a:lnTo>
                    <a:lnTo>
                      <a:pt x="2" y="279"/>
                    </a:lnTo>
                    <a:lnTo>
                      <a:pt x="2" y="277"/>
                    </a:lnTo>
                    <a:lnTo>
                      <a:pt x="2" y="274"/>
                    </a:lnTo>
                    <a:lnTo>
                      <a:pt x="3" y="272"/>
                    </a:lnTo>
                    <a:lnTo>
                      <a:pt x="3" y="268"/>
                    </a:lnTo>
                    <a:lnTo>
                      <a:pt x="3" y="266"/>
                    </a:lnTo>
                    <a:lnTo>
                      <a:pt x="3" y="263"/>
                    </a:lnTo>
                    <a:lnTo>
                      <a:pt x="3" y="261"/>
                    </a:lnTo>
                    <a:lnTo>
                      <a:pt x="3" y="259"/>
                    </a:lnTo>
                    <a:lnTo>
                      <a:pt x="3" y="256"/>
                    </a:lnTo>
                    <a:lnTo>
                      <a:pt x="5" y="252"/>
                    </a:lnTo>
                    <a:lnTo>
                      <a:pt x="5" y="248"/>
                    </a:lnTo>
                    <a:lnTo>
                      <a:pt x="5" y="244"/>
                    </a:lnTo>
                    <a:lnTo>
                      <a:pt x="5" y="240"/>
                    </a:lnTo>
                    <a:lnTo>
                      <a:pt x="5" y="238"/>
                    </a:lnTo>
                    <a:lnTo>
                      <a:pt x="6" y="235"/>
                    </a:lnTo>
                    <a:lnTo>
                      <a:pt x="6" y="232"/>
                    </a:lnTo>
                    <a:lnTo>
                      <a:pt x="6" y="231"/>
                    </a:lnTo>
                    <a:lnTo>
                      <a:pt x="7" y="230"/>
                    </a:lnTo>
                    <a:lnTo>
                      <a:pt x="8" y="227"/>
                    </a:lnTo>
                    <a:lnTo>
                      <a:pt x="9" y="224"/>
                    </a:lnTo>
                    <a:lnTo>
                      <a:pt x="11" y="222"/>
                    </a:lnTo>
                    <a:lnTo>
                      <a:pt x="12" y="219"/>
                    </a:lnTo>
                    <a:lnTo>
                      <a:pt x="16" y="216"/>
                    </a:lnTo>
                    <a:lnTo>
                      <a:pt x="18" y="212"/>
                    </a:lnTo>
                    <a:lnTo>
                      <a:pt x="20" y="208"/>
                    </a:lnTo>
                    <a:lnTo>
                      <a:pt x="23" y="203"/>
                    </a:lnTo>
                    <a:lnTo>
                      <a:pt x="27" y="199"/>
                    </a:lnTo>
                    <a:lnTo>
                      <a:pt x="28" y="197"/>
                    </a:lnTo>
                    <a:lnTo>
                      <a:pt x="30" y="194"/>
                    </a:lnTo>
                    <a:lnTo>
                      <a:pt x="31" y="191"/>
                    </a:lnTo>
                    <a:lnTo>
                      <a:pt x="33" y="189"/>
                    </a:lnTo>
                    <a:lnTo>
                      <a:pt x="35" y="186"/>
                    </a:lnTo>
                    <a:lnTo>
                      <a:pt x="38" y="184"/>
                    </a:lnTo>
                    <a:lnTo>
                      <a:pt x="39" y="180"/>
                    </a:lnTo>
                    <a:lnTo>
                      <a:pt x="42" y="178"/>
                    </a:lnTo>
                    <a:lnTo>
                      <a:pt x="43" y="176"/>
                    </a:lnTo>
                    <a:lnTo>
                      <a:pt x="45" y="173"/>
                    </a:lnTo>
                    <a:lnTo>
                      <a:pt x="47" y="169"/>
                    </a:lnTo>
                    <a:lnTo>
                      <a:pt x="50" y="167"/>
                    </a:lnTo>
                    <a:lnTo>
                      <a:pt x="52" y="164"/>
                    </a:lnTo>
                    <a:lnTo>
                      <a:pt x="54" y="161"/>
                    </a:lnTo>
                    <a:lnTo>
                      <a:pt x="56" y="157"/>
                    </a:lnTo>
                    <a:lnTo>
                      <a:pt x="58" y="155"/>
                    </a:lnTo>
                    <a:lnTo>
                      <a:pt x="61" y="151"/>
                    </a:lnTo>
                    <a:lnTo>
                      <a:pt x="63" y="148"/>
                    </a:lnTo>
                    <a:lnTo>
                      <a:pt x="65" y="145"/>
                    </a:lnTo>
                    <a:lnTo>
                      <a:pt x="68" y="142"/>
                    </a:lnTo>
                    <a:lnTo>
                      <a:pt x="71" y="140"/>
                    </a:lnTo>
                    <a:lnTo>
                      <a:pt x="73" y="136"/>
                    </a:lnTo>
                    <a:lnTo>
                      <a:pt x="76" y="133"/>
                    </a:lnTo>
                    <a:lnTo>
                      <a:pt x="78" y="131"/>
                    </a:lnTo>
                    <a:lnTo>
                      <a:pt x="80" y="126"/>
                    </a:lnTo>
                    <a:lnTo>
                      <a:pt x="83" y="123"/>
                    </a:lnTo>
                    <a:lnTo>
                      <a:pt x="86" y="121"/>
                    </a:lnTo>
                    <a:lnTo>
                      <a:pt x="88" y="118"/>
                    </a:lnTo>
                    <a:lnTo>
                      <a:pt x="91" y="114"/>
                    </a:lnTo>
                    <a:lnTo>
                      <a:pt x="94" y="112"/>
                    </a:lnTo>
                    <a:lnTo>
                      <a:pt x="96" y="109"/>
                    </a:lnTo>
                    <a:lnTo>
                      <a:pt x="99" y="105"/>
                    </a:lnTo>
                    <a:lnTo>
                      <a:pt x="102" y="102"/>
                    </a:lnTo>
                    <a:lnTo>
                      <a:pt x="105" y="100"/>
                    </a:lnTo>
                    <a:lnTo>
                      <a:pt x="108" y="97"/>
                    </a:lnTo>
                    <a:lnTo>
                      <a:pt x="110" y="93"/>
                    </a:lnTo>
                    <a:lnTo>
                      <a:pt x="113" y="91"/>
                    </a:lnTo>
                    <a:lnTo>
                      <a:pt x="117" y="89"/>
                    </a:lnTo>
                    <a:lnTo>
                      <a:pt x="119" y="86"/>
                    </a:lnTo>
                    <a:lnTo>
                      <a:pt x="122" y="83"/>
                    </a:lnTo>
                    <a:lnTo>
                      <a:pt x="124" y="80"/>
                    </a:lnTo>
                    <a:lnTo>
                      <a:pt x="128" y="78"/>
                    </a:lnTo>
                    <a:lnTo>
                      <a:pt x="130" y="76"/>
                    </a:lnTo>
                    <a:lnTo>
                      <a:pt x="133" y="72"/>
                    </a:lnTo>
                    <a:lnTo>
                      <a:pt x="135" y="70"/>
                    </a:lnTo>
                    <a:lnTo>
                      <a:pt x="138" y="68"/>
                    </a:lnTo>
                    <a:lnTo>
                      <a:pt x="141" y="66"/>
                    </a:lnTo>
                    <a:lnTo>
                      <a:pt x="144" y="64"/>
                    </a:lnTo>
                    <a:lnTo>
                      <a:pt x="146" y="60"/>
                    </a:lnTo>
                    <a:lnTo>
                      <a:pt x="149" y="58"/>
                    </a:lnTo>
                    <a:lnTo>
                      <a:pt x="152" y="56"/>
                    </a:lnTo>
                    <a:lnTo>
                      <a:pt x="155" y="54"/>
                    </a:lnTo>
                    <a:lnTo>
                      <a:pt x="157" y="51"/>
                    </a:lnTo>
                    <a:lnTo>
                      <a:pt x="160" y="50"/>
                    </a:lnTo>
                    <a:lnTo>
                      <a:pt x="163" y="47"/>
                    </a:lnTo>
                    <a:lnTo>
                      <a:pt x="166" y="46"/>
                    </a:lnTo>
                    <a:lnTo>
                      <a:pt x="168" y="44"/>
                    </a:lnTo>
                    <a:lnTo>
                      <a:pt x="171" y="42"/>
                    </a:lnTo>
                    <a:lnTo>
                      <a:pt x="174" y="39"/>
                    </a:lnTo>
                    <a:lnTo>
                      <a:pt x="176" y="38"/>
                    </a:lnTo>
                    <a:lnTo>
                      <a:pt x="178" y="36"/>
                    </a:lnTo>
                    <a:lnTo>
                      <a:pt x="180" y="34"/>
                    </a:lnTo>
                    <a:lnTo>
                      <a:pt x="184" y="33"/>
                    </a:lnTo>
                    <a:lnTo>
                      <a:pt x="186" y="32"/>
                    </a:lnTo>
                    <a:lnTo>
                      <a:pt x="188" y="29"/>
                    </a:lnTo>
                    <a:lnTo>
                      <a:pt x="191" y="28"/>
                    </a:lnTo>
                    <a:lnTo>
                      <a:pt x="194" y="26"/>
                    </a:lnTo>
                    <a:lnTo>
                      <a:pt x="196" y="25"/>
                    </a:lnTo>
                    <a:lnTo>
                      <a:pt x="200" y="22"/>
                    </a:lnTo>
                    <a:lnTo>
                      <a:pt x="206" y="21"/>
                    </a:lnTo>
                    <a:lnTo>
                      <a:pt x="209" y="17"/>
                    </a:lnTo>
                    <a:lnTo>
                      <a:pt x="213" y="15"/>
                    </a:lnTo>
                    <a:lnTo>
                      <a:pt x="217" y="13"/>
                    </a:lnTo>
                    <a:lnTo>
                      <a:pt x="221" y="11"/>
                    </a:lnTo>
                    <a:lnTo>
                      <a:pt x="223" y="8"/>
                    </a:lnTo>
                    <a:lnTo>
                      <a:pt x="227" y="7"/>
                    </a:lnTo>
                    <a:lnTo>
                      <a:pt x="230" y="6"/>
                    </a:lnTo>
                    <a:lnTo>
                      <a:pt x="233" y="4"/>
                    </a:lnTo>
                    <a:lnTo>
                      <a:pt x="238" y="2"/>
                    </a:lnTo>
                    <a:lnTo>
                      <a:pt x="241" y="1"/>
                    </a:lnTo>
                    <a:lnTo>
                      <a:pt x="243" y="0"/>
                    </a:lnTo>
                    <a:lnTo>
                      <a:pt x="244" y="0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28"/>
              <p:cNvSpPr>
                <a:spLocks/>
              </p:cNvSpPr>
              <p:nvPr/>
            </p:nvSpPr>
            <p:spPr bwMode="auto">
              <a:xfrm>
                <a:off x="4375151" y="1462088"/>
                <a:ext cx="50800" cy="103188"/>
              </a:xfrm>
              <a:custGeom>
                <a:avLst/>
                <a:gdLst>
                  <a:gd name="T0" fmla="*/ 1 w 130"/>
                  <a:gd name="T1" fmla="*/ 1 h 261"/>
                  <a:gd name="T2" fmla="*/ 7 w 130"/>
                  <a:gd name="T3" fmla="*/ 7 h 261"/>
                  <a:gd name="T4" fmla="*/ 15 w 130"/>
                  <a:gd name="T5" fmla="*/ 16 h 261"/>
                  <a:gd name="T6" fmla="*/ 20 w 130"/>
                  <a:gd name="T7" fmla="*/ 20 h 261"/>
                  <a:gd name="T8" fmla="*/ 26 w 130"/>
                  <a:gd name="T9" fmla="*/ 27 h 261"/>
                  <a:gd name="T10" fmla="*/ 31 w 130"/>
                  <a:gd name="T11" fmla="*/ 33 h 261"/>
                  <a:gd name="T12" fmla="*/ 37 w 130"/>
                  <a:gd name="T13" fmla="*/ 40 h 261"/>
                  <a:gd name="T14" fmla="*/ 42 w 130"/>
                  <a:gd name="T15" fmla="*/ 48 h 261"/>
                  <a:gd name="T16" fmla="*/ 50 w 130"/>
                  <a:gd name="T17" fmla="*/ 56 h 261"/>
                  <a:gd name="T18" fmla="*/ 55 w 130"/>
                  <a:gd name="T19" fmla="*/ 64 h 261"/>
                  <a:gd name="T20" fmla="*/ 62 w 130"/>
                  <a:gd name="T21" fmla="*/ 73 h 261"/>
                  <a:gd name="T22" fmla="*/ 67 w 130"/>
                  <a:gd name="T23" fmla="*/ 82 h 261"/>
                  <a:gd name="T24" fmla="*/ 71 w 130"/>
                  <a:gd name="T25" fmla="*/ 87 h 261"/>
                  <a:gd name="T26" fmla="*/ 74 w 130"/>
                  <a:gd name="T27" fmla="*/ 92 h 261"/>
                  <a:gd name="T28" fmla="*/ 79 w 130"/>
                  <a:gd name="T29" fmla="*/ 102 h 261"/>
                  <a:gd name="T30" fmla="*/ 82 w 130"/>
                  <a:gd name="T31" fmla="*/ 106 h 261"/>
                  <a:gd name="T32" fmla="*/ 84 w 130"/>
                  <a:gd name="T33" fmla="*/ 112 h 261"/>
                  <a:gd name="T34" fmla="*/ 86 w 130"/>
                  <a:gd name="T35" fmla="*/ 116 h 261"/>
                  <a:gd name="T36" fmla="*/ 88 w 130"/>
                  <a:gd name="T37" fmla="*/ 121 h 261"/>
                  <a:gd name="T38" fmla="*/ 90 w 130"/>
                  <a:gd name="T39" fmla="*/ 126 h 261"/>
                  <a:gd name="T40" fmla="*/ 93 w 130"/>
                  <a:gd name="T41" fmla="*/ 130 h 261"/>
                  <a:gd name="T42" fmla="*/ 97 w 130"/>
                  <a:gd name="T43" fmla="*/ 140 h 261"/>
                  <a:gd name="T44" fmla="*/ 100 w 130"/>
                  <a:gd name="T45" fmla="*/ 149 h 261"/>
                  <a:gd name="T46" fmla="*/ 104 w 130"/>
                  <a:gd name="T47" fmla="*/ 158 h 261"/>
                  <a:gd name="T48" fmla="*/ 107 w 130"/>
                  <a:gd name="T49" fmla="*/ 168 h 261"/>
                  <a:gd name="T50" fmla="*/ 109 w 130"/>
                  <a:gd name="T51" fmla="*/ 174 h 261"/>
                  <a:gd name="T52" fmla="*/ 111 w 130"/>
                  <a:gd name="T53" fmla="*/ 181 h 261"/>
                  <a:gd name="T54" fmla="*/ 114 w 130"/>
                  <a:gd name="T55" fmla="*/ 188 h 261"/>
                  <a:gd name="T56" fmla="*/ 116 w 130"/>
                  <a:gd name="T57" fmla="*/ 193 h 261"/>
                  <a:gd name="T58" fmla="*/ 118 w 130"/>
                  <a:gd name="T59" fmla="*/ 201 h 261"/>
                  <a:gd name="T60" fmla="*/ 118 w 130"/>
                  <a:gd name="T61" fmla="*/ 204 h 261"/>
                  <a:gd name="T62" fmla="*/ 130 w 130"/>
                  <a:gd name="T63" fmla="*/ 228 h 261"/>
                  <a:gd name="T64" fmla="*/ 15 w 130"/>
                  <a:gd name="T65" fmla="*/ 222 h 261"/>
                  <a:gd name="T66" fmla="*/ 33 w 130"/>
                  <a:gd name="T67" fmla="*/ 175 h 261"/>
                  <a:gd name="T68" fmla="*/ 0 w 130"/>
                  <a:gd name="T6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0" h="261">
                    <a:moveTo>
                      <a:pt x="0" y="0"/>
                    </a:moveTo>
                    <a:lnTo>
                      <a:pt x="1" y="1"/>
                    </a:lnTo>
                    <a:lnTo>
                      <a:pt x="4" y="4"/>
                    </a:lnTo>
                    <a:lnTo>
                      <a:pt x="7" y="7"/>
                    </a:lnTo>
                    <a:lnTo>
                      <a:pt x="10" y="11"/>
                    </a:lnTo>
                    <a:lnTo>
                      <a:pt x="15" y="16"/>
                    </a:lnTo>
                    <a:lnTo>
                      <a:pt x="17" y="18"/>
                    </a:lnTo>
                    <a:lnTo>
                      <a:pt x="20" y="20"/>
                    </a:lnTo>
                    <a:lnTo>
                      <a:pt x="22" y="23"/>
                    </a:lnTo>
                    <a:lnTo>
                      <a:pt x="26" y="27"/>
                    </a:lnTo>
                    <a:lnTo>
                      <a:pt x="28" y="30"/>
                    </a:lnTo>
                    <a:lnTo>
                      <a:pt x="31" y="33"/>
                    </a:lnTo>
                    <a:lnTo>
                      <a:pt x="33" y="37"/>
                    </a:lnTo>
                    <a:lnTo>
                      <a:pt x="37" y="40"/>
                    </a:lnTo>
                    <a:lnTo>
                      <a:pt x="40" y="43"/>
                    </a:lnTo>
                    <a:lnTo>
                      <a:pt x="42" y="48"/>
                    </a:lnTo>
                    <a:lnTo>
                      <a:pt x="45" y="52"/>
                    </a:lnTo>
                    <a:lnTo>
                      <a:pt x="50" y="56"/>
                    </a:lnTo>
                    <a:lnTo>
                      <a:pt x="52" y="60"/>
                    </a:lnTo>
                    <a:lnTo>
                      <a:pt x="55" y="64"/>
                    </a:lnTo>
                    <a:lnTo>
                      <a:pt x="59" y="69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7" y="82"/>
                    </a:lnTo>
                    <a:lnTo>
                      <a:pt x="70" y="84"/>
                    </a:lnTo>
                    <a:lnTo>
                      <a:pt x="71" y="87"/>
                    </a:lnTo>
                    <a:lnTo>
                      <a:pt x="73" y="89"/>
                    </a:lnTo>
                    <a:lnTo>
                      <a:pt x="74" y="92"/>
                    </a:lnTo>
                    <a:lnTo>
                      <a:pt x="76" y="96"/>
                    </a:lnTo>
                    <a:lnTo>
                      <a:pt x="79" y="102"/>
                    </a:lnTo>
                    <a:lnTo>
                      <a:pt x="81" y="104"/>
                    </a:lnTo>
                    <a:lnTo>
                      <a:pt x="82" y="106"/>
                    </a:lnTo>
                    <a:lnTo>
                      <a:pt x="83" y="108"/>
                    </a:lnTo>
                    <a:lnTo>
                      <a:pt x="84" y="112"/>
                    </a:lnTo>
                    <a:lnTo>
                      <a:pt x="85" y="114"/>
                    </a:lnTo>
                    <a:lnTo>
                      <a:pt x="86" y="116"/>
                    </a:lnTo>
                    <a:lnTo>
                      <a:pt x="87" y="118"/>
                    </a:lnTo>
                    <a:lnTo>
                      <a:pt x="88" y="121"/>
                    </a:lnTo>
                    <a:lnTo>
                      <a:pt x="89" y="124"/>
                    </a:lnTo>
                    <a:lnTo>
                      <a:pt x="90" y="126"/>
                    </a:lnTo>
                    <a:lnTo>
                      <a:pt x="92" y="128"/>
                    </a:lnTo>
                    <a:lnTo>
                      <a:pt x="93" y="130"/>
                    </a:lnTo>
                    <a:lnTo>
                      <a:pt x="95" y="135"/>
                    </a:lnTo>
                    <a:lnTo>
                      <a:pt x="97" y="140"/>
                    </a:lnTo>
                    <a:lnTo>
                      <a:pt x="98" y="145"/>
                    </a:lnTo>
                    <a:lnTo>
                      <a:pt x="100" y="149"/>
                    </a:lnTo>
                    <a:lnTo>
                      <a:pt x="101" y="153"/>
                    </a:lnTo>
                    <a:lnTo>
                      <a:pt x="104" y="158"/>
                    </a:lnTo>
                    <a:lnTo>
                      <a:pt x="105" y="162"/>
                    </a:lnTo>
                    <a:lnTo>
                      <a:pt x="107" y="168"/>
                    </a:lnTo>
                    <a:lnTo>
                      <a:pt x="108" y="171"/>
                    </a:lnTo>
                    <a:lnTo>
                      <a:pt x="109" y="174"/>
                    </a:lnTo>
                    <a:lnTo>
                      <a:pt x="110" y="178"/>
                    </a:lnTo>
                    <a:lnTo>
                      <a:pt x="111" y="181"/>
                    </a:lnTo>
                    <a:lnTo>
                      <a:pt x="112" y="184"/>
                    </a:lnTo>
                    <a:lnTo>
                      <a:pt x="114" y="188"/>
                    </a:lnTo>
                    <a:lnTo>
                      <a:pt x="115" y="190"/>
                    </a:lnTo>
                    <a:lnTo>
                      <a:pt x="116" y="193"/>
                    </a:lnTo>
                    <a:lnTo>
                      <a:pt x="116" y="197"/>
                    </a:lnTo>
                    <a:lnTo>
                      <a:pt x="118" y="201"/>
                    </a:lnTo>
                    <a:lnTo>
                      <a:pt x="118" y="203"/>
                    </a:lnTo>
                    <a:lnTo>
                      <a:pt x="118" y="204"/>
                    </a:lnTo>
                    <a:lnTo>
                      <a:pt x="75" y="206"/>
                    </a:lnTo>
                    <a:lnTo>
                      <a:pt x="130" y="228"/>
                    </a:lnTo>
                    <a:lnTo>
                      <a:pt x="121" y="261"/>
                    </a:lnTo>
                    <a:lnTo>
                      <a:pt x="15" y="222"/>
                    </a:lnTo>
                    <a:lnTo>
                      <a:pt x="17" y="178"/>
                    </a:lnTo>
                    <a:lnTo>
                      <a:pt x="33" y="175"/>
                    </a:lnTo>
                    <a:lnTo>
                      <a:pt x="20" y="8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29"/>
              <p:cNvSpPr>
                <a:spLocks/>
              </p:cNvSpPr>
              <p:nvPr/>
            </p:nvSpPr>
            <p:spPr bwMode="auto">
              <a:xfrm>
                <a:off x="4337051" y="1052513"/>
                <a:ext cx="12700" cy="30163"/>
              </a:xfrm>
              <a:custGeom>
                <a:avLst/>
                <a:gdLst>
                  <a:gd name="T0" fmla="*/ 0 w 34"/>
                  <a:gd name="T1" fmla="*/ 0 h 74"/>
                  <a:gd name="T2" fmla="*/ 34 w 34"/>
                  <a:gd name="T3" fmla="*/ 30 h 74"/>
                  <a:gd name="T4" fmla="*/ 23 w 34"/>
                  <a:gd name="T5" fmla="*/ 74 h 74"/>
                  <a:gd name="T6" fmla="*/ 0 w 34"/>
                  <a:gd name="T7" fmla="*/ 38 h 74"/>
                  <a:gd name="T8" fmla="*/ 0 w 34"/>
                  <a:gd name="T9" fmla="*/ 0 h 74"/>
                  <a:gd name="T10" fmla="*/ 0 w 34"/>
                  <a:gd name="T11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74">
                    <a:moveTo>
                      <a:pt x="0" y="0"/>
                    </a:moveTo>
                    <a:lnTo>
                      <a:pt x="34" y="30"/>
                    </a:lnTo>
                    <a:lnTo>
                      <a:pt x="23" y="74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8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30"/>
              <p:cNvSpPr>
                <a:spLocks/>
              </p:cNvSpPr>
              <p:nvPr/>
            </p:nvSpPr>
            <p:spPr bwMode="auto">
              <a:xfrm>
                <a:off x="4343401" y="1311276"/>
                <a:ext cx="60325" cy="147638"/>
              </a:xfrm>
              <a:custGeom>
                <a:avLst/>
                <a:gdLst>
                  <a:gd name="T0" fmla="*/ 15 w 153"/>
                  <a:gd name="T1" fmla="*/ 6 h 375"/>
                  <a:gd name="T2" fmla="*/ 25 w 153"/>
                  <a:gd name="T3" fmla="*/ 13 h 375"/>
                  <a:gd name="T4" fmla="*/ 36 w 153"/>
                  <a:gd name="T5" fmla="*/ 24 h 375"/>
                  <a:gd name="T6" fmla="*/ 50 w 153"/>
                  <a:gd name="T7" fmla="*/ 37 h 375"/>
                  <a:gd name="T8" fmla="*/ 65 w 153"/>
                  <a:gd name="T9" fmla="*/ 52 h 375"/>
                  <a:gd name="T10" fmla="*/ 80 w 153"/>
                  <a:gd name="T11" fmla="*/ 71 h 375"/>
                  <a:gd name="T12" fmla="*/ 88 w 153"/>
                  <a:gd name="T13" fmla="*/ 81 h 375"/>
                  <a:gd name="T14" fmla="*/ 96 w 153"/>
                  <a:gd name="T15" fmla="*/ 92 h 375"/>
                  <a:gd name="T16" fmla="*/ 102 w 153"/>
                  <a:gd name="T17" fmla="*/ 103 h 375"/>
                  <a:gd name="T18" fmla="*/ 109 w 153"/>
                  <a:gd name="T19" fmla="*/ 115 h 375"/>
                  <a:gd name="T20" fmla="*/ 114 w 153"/>
                  <a:gd name="T21" fmla="*/ 127 h 375"/>
                  <a:gd name="T22" fmla="*/ 121 w 153"/>
                  <a:gd name="T23" fmla="*/ 140 h 375"/>
                  <a:gd name="T24" fmla="*/ 125 w 153"/>
                  <a:gd name="T25" fmla="*/ 152 h 375"/>
                  <a:gd name="T26" fmla="*/ 131 w 153"/>
                  <a:gd name="T27" fmla="*/ 167 h 375"/>
                  <a:gd name="T28" fmla="*/ 135 w 153"/>
                  <a:gd name="T29" fmla="*/ 180 h 375"/>
                  <a:gd name="T30" fmla="*/ 140 w 153"/>
                  <a:gd name="T31" fmla="*/ 193 h 375"/>
                  <a:gd name="T32" fmla="*/ 143 w 153"/>
                  <a:gd name="T33" fmla="*/ 205 h 375"/>
                  <a:gd name="T34" fmla="*/ 146 w 153"/>
                  <a:gd name="T35" fmla="*/ 219 h 375"/>
                  <a:gd name="T36" fmla="*/ 148 w 153"/>
                  <a:gd name="T37" fmla="*/ 232 h 375"/>
                  <a:gd name="T38" fmla="*/ 151 w 153"/>
                  <a:gd name="T39" fmla="*/ 245 h 375"/>
                  <a:gd name="T40" fmla="*/ 152 w 153"/>
                  <a:gd name="T41" fmla="*/ 256 h 375"/>
                  <a:gd name="T42" fmla="*/ 153 w 153"/>
                  <a:gd name="T43" fmla="*/ 268 h 375"/>
                  <a:gd name="T44" fmla="*/ 153 w 153"/>
                  <a:gd name="T45" fmla="*/ 280 h 375"/>
                  <a:gd name="T46" fmla="*/ 153 w 153"/>
                  <a:gd name="T47" fmla="*/ 291 h 375"/>
                  <a:gd name="T48" fmla="*/ 151 w 153"/>
                  <a:gd name="T49" fmla="*/ 301 h 375"/>
                  <a:gd name="T50" fmla="*/ 148 w 153"/>
                  <a:gd name="T51" fmla="*/ 311 h 375"/>
                  <a:gd name="T52" fmla="*/ 143 w 153"/>
                  <a:gd name="T53" fmla="*/ 327 h 375"/>
                  <a:gd name="T54" fmla="*/ 136 w 153"/>
                  <a:gd name="T55" fmla="*/ 342 h 375"/>
                  <a:gd name="T56" fmla="*/ 129 w 153"/>
                  <a:gd name="T57" fmla="*/ 354 h 375"/>
                  <a:gd name="T58" fmla="*/ 116 w 153"/>
                  <a:gd name="T59" fmla="*/ 369 h 375"/>
                  <a:gd name="T60" fmla="*/ 109 w 153"/>
                  <a:gd name="T61" fmla="*/ 375 h 375"/>
                  <a:gd name="T62" fmla="*/ 101 w 153"/>
                  <a:gd name="T63" fmla="*/ 369 h 375"/>
                  <a:gd name="T64" fmla="*/ 88 w 153"/>
                  <a:gd name="T65" fmla="*/ 359 h 375"/>
                  <a:gd name="T66" fmla="*/ 77 w 153"/>
                  <a:gd name="T67" fmla="*/ 349 h 375"/>
                  <a:gd name="T68" fmla="*/ 65 w 153"/>
                  <a:gd name="T69" fmla="*/ 337 h 375"/>
                  <a:gd name="T70" fmla="*/ 53 w 153"/>
                  <a:gd name="T71" fmla="*/ 322 h 375"/>
                  <a:gd name="T72" fmla="*/ 44 w 153"/>
                  <a:gd name="T73" fmla="*/ 309 h 375"/>
                  <a:gd name="T74" fmla="*/ 39 w 153"/>
                  <a:gd name="T75" fmla="*/ 300 h 375"/>
                  <a:gd name="T76" fmla="*/ 34 w 153"/>
                  <a:gd name="T77" fmla="*/ 288 h 375"/>
                  <a:gd name="T78" fmla="*/ 29 w 153"/>
                  <a:gd name="T79" fmla="*/ 277 h 375"/>
                  <a:gd name="T80" fmla="*/ 24 w 153"/>
                  <a:gd name="T81" fmla="*/ 263 h 375"/>
                  <a:gd name="T82" fmla="*/ 21 w 153"/>
                  <a:gd name="T83" fmla="*/ 251 h 375"/>
                  <a:gd name="T84" fmla="*/ 18 w 153"/>
                  <a:gd name="T85" fmla="*/ 237 h 375"/>
                  <a:gd name="T86" fmla="*/ 14 w 153"/>
                  <a:gd name="T87" fmla="*/ 224 h 375"/>
                  <a:gd name="T88" fmla="*/ 12 w 153"/>
                  <a:gd name="T89" fmla="*/ 210 h 375"/>
                  <a:gd name="T90" fmla="*/ 10 w 153"/>
                  <a:gd name="T91" fmla="*/ 195 h 375"/>
                  <a:gd name="T92" fmla="*/ 8 w 153"/>
                  <a:gd name="T93" fmla="*/ 181 h 375"/>
                  <a:gd name="T94" fmla="*/ 6 w 153"/>
                  <a:gd name="T95" fmla="*/ 167 h 375"/>
                  <a:gd name="T96" fmla="*/ 4 w 153"/>
                  <a:gd name="T97" fmla="*/ 152 h 375"/>
                  <a:gd name="T98" fmla="*/ 2 w 153"/>
                  <a:gd name="T99" fmla="*/ 139 h 375"/>
                  <a:gd name="T100" fmla="*/ 2 w 153"/>
                  <a:gd name="T101" fmla="*/ 125 h 375"/>
                  <a:gd name="T102" fmla="*/ 1 w 153"/>
                  <a:gd name="T103" fmla="*/ 111 h 375"/>
                  <a:gd name="T104" fmla="*/ 0 w 153"/>
                  <a:gd name="T105" fmla="*/ 99 h 375"/>
                  <a:gd name="T106" fmla="*/ 0 w 153"/>
                  <a:gd name="T107" fmla="*/ 88 h 375"/>
                  <a:gd name="T108" fmla="*/ 0 w 153"/>
                  <a:gd name="T109" fmla="*/ 77 h 375"/>
                  <a:gd name="T110" fmla="*/ 0 w 153"/>
                  <a:gd name="T111" fmla="*/ 66 h 375"/>
                  <a:gd name="T112" fmla="*/ 1 w 153"/>
                  <a:gd name="T113" fmla="*/ 52 h 375"/>
                  <a:gd name="T114" fmla="*/ 2 w 153"/>
                  <a:gd name="T115" fmla="*/ 37 h 375"/>
                  <a:gd name="T116" fmla="*/ 3 w 153"/>
                  <a:gd name="T117" fmla="*/ 23 h 375"/>
                  <a:gd name="T118" fmla="*/ 4 w 153"/>
                  <a:gd name="T119" fmla="*/ 13 h 375"/>
                  <a:gd name="T120" fmla="*/ 7 w 153"/>
                  <a:gd name="T121" fmla="*/ 4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53" h="375">
                    <a:moveTo>
                      <a:pt x="8" y="0"/>
                    </a:moveTo>
                    <a:lnTo>
                      <a:pt x="9" y="1"/>
                    </a:lnTo>
                    <a:lnTo>
                      <a:pt x="11" y="2"/>
                    </a:lnTo>
                    <a:lnTo>
                      <a:pt x="15" y="6"/>
                    </a:lnTo>
                    <a:lnTo>
                      <a:pt x="18" y="7"/>
                    </a:lnTo>
                    <a:lnTo>
                      <a:pt x="20" y="9"/>
                    </a:lnTo>
                    <a:lnTo>
                      <a:pt x="22" y="10"/>
                    </a:lnTo>
                    <a:lnTo>
                      <a:pt x="25" y="13"/>
                    </a:lnTo>
                    <a:lnTo>
                      <a:pt x="28" y="16"/>
                    </a:lnTo>
                    <a:lnTo>
                      <a:pt x="30" y="18"/>
                    </a:lnTo>
                    <a:lnTo>
                      <a:pt x="33" y="21"/>
                    </a:lnTo>
                    <a:lnTo>
                      <a:pt x="36" y="24"/>
                    </a:lnTo>
                    <a:lnTo>
                      <a:pt x="40" y="27"/>
                    </a:lnTo>
                    <a:lnTo>
                      <a:pt x="43" y="30"/>
                    </a:lnTo>
                    <a:lnTo>
                      <a:pt x="46" y="33"/>
                    </a:lnTo>
                    <a:lnTo>
                      <a:pt x="50" y="37"/>
                    </a:lnTo>
                    <a:lnTo>
                      <a:pt x="54" y="40"/>
                    </a:lnTo>
                    <a:lnTo>
                      <a:pt x="57" y="44"/>
                    </a:lnTo>
                    <a:lnTo>
                      <a:pt x="62" y="48"/>
                    </a:lnTo>
                    <a:lnTo>
                      <a:pt x="65" y="52"/>
                    </a:lnTo>
                    <a:lnTo>
                      <a:pt x="68" y="56"/>
                    </a:lnTo>
                    <a:lnTo>
                      <a:pt x="73" y="61"/>
                    </a:lnTo>
                    <a:lnTo>
                      <a:pt x="76" y="65"/>
                    </a:lnTo>
                    <a:lnTo>
                      <a:pt x="80" y="71"/>
                    </a:lnTo>
                    <a:lnTo>
                      <a:pt x="81" y="73"/>
                    </a:lnTo>
                    <a:lnTo>
                      <a:pt x="84" y="75"/>
                    </a:lnTo>
                    <a:lnTo>
                      <a:pt x="86" y="78"/>
                    </a:lnTo>
                    <a:lnTo>
                      <a:pt x="88" y="81"/>
                    </a:lnTo>
                    <a:lnTo>
                      <a:pt x="89" y="84"/>
                    </a:lnTo>
                    <a:lnTo>
                      <a:pt x="91" y="86"/>
                    </a:lnTo>
                    <a:lnTo>
                      <a:pt x="94" y="88"/>
                    </a:lnTo>
                    <a:lnTo>
                      <a:pt x="96" y="92"/>
                    </a:lnTo>
                    <a:lnTo>
                      <a:pt x="97" y="95"/>
                    </a:lnTo>
                    <a:lnTo>
                      <a:pt x="98" y="97"/>
                    </a:lnTo>
                    <a:lnTo>
                      <a:pt x="100" y="100"/>
                    </a:lnTo>
                    <a:lnTo>
                      <a:pt x="102" y="103"/>
                    </a:lnTo>
                    <a:lnTo>
                      <a:pt x="103" y="106"/>
                    </a:lnTo>
                    <a:lnTo>
                      <a:pt x="105" y="109"/>
                    </a:lnTo>
                    <a:lnTo>
                      <a:pt x="107" y="111"/>
                    </a:lnTo>
                    <a:lnTo>
                      <a:pt x="109" y="115"/>
                    </a:lnTo>
                    <a:lnTo>
                      <a:pt x="110" y="118"/>
                    </a:lnTo>
                    <a:lnTo>
                      <a:pt x="111" y="120"/>
                    </a:lnTo>
                    <a:lnTo>
                      <a:pt x="112" y="124"/>
                    </a:lnTo>
                    <a:lnTo>
                      <a:pt x="114" y="127"/>
                    </a:lnTo>
                    <a:lnTo>
                      <a:pt x="116" y="130"/>
                    </a:lnTo>
                    <a:lnTo>
                      <a:pt x="118" y="134"/>
                    </a:lnTo>
                    <a:lnTo>
                      <a:pt x="119" y="137"/>
                    </a:lnTo>
                    <a:lnTo>
                      <a:pt x="121" y="140"/>
                    </a:lnTo>
                    <a:lnTo>
                      <a:pt x="121" y="143"/>
                    </a:lnTo>
                    <a:lnTo>
                      <a:pt x="122" y="147"/>
                    </a:lnTo>
                    <a:lnTo>
                      <a:pt x="124" y="149"/>
                    </a:lnTo>
                    <a:lnTo>
                      <a:pt x="125" y="152"/>
                    </a:lnTo>
                    <a:lnTo>
                      <a:pt x="126" y="156"/>
                    </a:lnTo>
                    <a:lnTo>
                      <a:pt x="128" y="159"/>
                    </a:lnTo>
                    <a:lnTo>
                      <a:pt x="130" y="162"/>
                    </a:lnTo>
                    <a:lnTo>
                      <a:pt x="131" y="167"/>
                    </a:lnTo>
                    <a:lnTo>
                      <a:pt x="132" y="169"/>
                    </a:lnTo>
                    <a:lnTo>
                      <a:pt x="133" y="173"/>
                    </a:lnTo>
                    <a:lnTo>
                      <a:pt x="134" y="175"/>
                    </a:lnTo>
                    <a:lnTo>
                      <a:pt x="135" y="180"/>
                    </a:lnTo>
                    <a:lnTo>
                      <a:pt x="136" y="182"/>
                    </a:lnTo>
                    <a:lnTo>
                      <a:pt x="137" y="186"/>
                    </a:lnTo>
                    <a:lnTo>
                      <a:pt x="139" y="189"/>
                    </a:lnTo>
                    <a:lnTo>
                      <a:pt x="140" y="193"/>
                    </a:lnTo>
                    <a:lnTo>
                      <a:pt x="141" y="196"/>
                    </a:lnTo>
                    <a:lnTo>
                      <a:pt x="142" y="198"/>
                    </a:lnTo>
                    <a:lnTo>
                      <a:pt x="142" y="202"/>
                    </a:lnTo>
                    <a:lnTo>
                      <a:pt x="143" y="205"/>
                    </a:lnTo>
                    <a:lnTo>
                      <a:pt x="144" y="208"/>
                    </a:lnTo>
                    <a:lnTo>
                      <a:pt x="145" y="213"/>
                    </a:lnTo>
                    <a:lnTo>
                      <a:pt x="146" y="215"/>
                    </a:lnTo>
                    <a:lnTo>
                      <a:pt x="146" y="219"/>
                    </a:lnTo>
                    <a:lnTo>
                      <a:pt x="147" y="222"/>
                    </a:lnTo>
                    <a:lnTo>
                      <a:pt x="147" y="225"/>
                    </a:lnTo>
                    <a:lnTo>
                      <a:pt x="147" y="228"/>
                    </a:lnTo>
                    <a:lnTo>
                      <a:pt x="148" y="232"/>
                    </a:lnTo>
                    <a:lnTo>
                      <a:pt x="150" y="235"/>
                    </a:lnTo>
                    <a:lnTo>
                      <a:pt x="150" y="237"/>
                    </a:lnTo>
                    <a:lnTo>
                      <a:pt x="150" y="240"/>
                    </a:lnTo>
                    <a:lnTo>
                      <a:pt x="151" y="245"/>
                    </a:lnTo>
                    <a:lnTo>
                      <a:pt x="151" y="247"/>
                    </a:lnTo>
                    <a:lnTo>
                      <a:pt x="152" y="250"/>
                    </a:lnTo>
                    <a:lnTo>
                      <a:pt x="152" y="254"/>
                    </a:lnTo>
                    <a:lnTo>
                      <a:pt x="152" y="256"/>
                    </a:lnTo>
                    <a:lnTo>
                      <a:pt x="152" y="259"/>
                    </a:lnTo>
                    <a:lnTo>
                      <a:pt x="153" y="262"/>
                    </a:lnTo>
                    <a:lnTo>
                      <a:pt x="153" y="265"/>
                    </a:lnTo>
                    <a:lnTo>
                      <a:pt x="153" y="268"/>
                    </a:lnTo>
                    <a:lnTo>
                      <a:pt x="153" y="271"/>
                    </a:lnTo>
                    <a:lnTo>
                      <a:pt x="153" y="275"/>
                    </a:lnTo>
                    <a:lnTo>
                      <a:pt x="153" y="277"/>
                    </a:lnTo>
                    <a:lnTo>
                      <a:pt x="153" y="280"/>
                    </a:lnTo>
                    <a:lnTo>
                      <a:pt x="153" y="282"/>
                    </a:lnTo>
                    <a:lnTo>
                      <a:pt x="153" y="286"/>
                    </a:lnTo>
                    <a:lnTo>
                      <a:pt x="153" y="288"/>
                    </a:lnTo>
                    <a:lnTo>
                      <a:pt x="153" y="291"/>
                    </a:lnTo>
                    <a:lnTo>
                      <a:pt x="152" y="293"/>
                    </a:lnTo>
                    <a:lnTo>
                      <a:pt x="152" y="295"/>
                    </a:lnTo>
                    <a:lnTo>
                      <a:pt x="151" y="298"/>
                    </a:lnTo>
                    <a:lnTo>
                      <a:pt x="151" y="301"/>
                    </a:lnTo>
                    <a:lnTo>
                      <a:pt x="150" y="303"/>
                    </a:lnTo>
                    <a:lnTo>
                      <a:pt x="150" y="305"/>
                    </a:lnTo>
                    <a:lnTo>
                      <a:pt x="150" y="308"/>
                    </a:lnTo>
                    <a:lnTo>
                      <a:pt x="148" y="311"/>
                    </a:lnTo>
                    <a:lnTo>
                      <a:pt x="147" y="314"/>
                    </a:lnTo>
                    <a:lnTo>
                      <a:pt x="146" y="319"/>
                    </a:lnTo>
                    <a:lnTo>
                      <a:pt x="145" y="323"/>
                    </a:lnTo>
                    <a:lnTo>
                      <a:pt x="143" y="327"/>
                    </a:lnTo>
                    <a:lnTo>
                      <a:pt x="141" y="331"/>
                    </a:lnTo>
                    <a:lnTo>
                      <a:pt x="140" y="334"/>
                    </a:lnTo>
                    <a:lnTo>
                      <a:pt x="137" y="338"/>
                    </a:lnTo>
                    <a:lnTo>
                      <a:pt x="136" y="342"/>
                    </a:lnTo>
                    <a:lnTo>
                      <a:pt x="134" y="345"/>
                    </a:lnTo>
                    <a:lnTo>
                      <a:pt x="132" y="347"/>
                    </a:lnTo>
                    <a:lnTo>
                      <a:pt x="130" y="351"/>
                    </a:lnTo>
                    <a:lnTo>
                      <a:pt x="129" y="354"/>
                    </a:lnTo>
                    <a:lnTo>
                      <a:pt x="125" y="358"/>
                    </a:lnTo>
                    <a:lnTo>
                      <a:pt x="121" y="363"/>
                    </a:lnTo>
                    <a:lnTo>
                      <a:pt x="118" y="366"/>
                    </a:lnTo>
                    <a:lnTo>
                      <a:pt x="116" y="369"/>
                    </a:lnTo>
                    <a:lnTo>
                      <a:pt x="112" y="371"/>
                    </a:lnTo>
                    <a:lnTo>
                      <a:pt x="111" y="373"/>
                    </a:lnTo>
                    <a:lnTo>
                      <a:pt x="109" y="374"/>
                    </a:lnTo>
                    <a:lnTo>
                      <a:pt x="109" y="375"/>
                    </a:lnTo>
                    <a:lnTo>
                      <a:pt x="109" y="374"/>
                    </a:lnTo>
                    <a:lnTo>
                      <a:pt x="107" y="373"/>
                    </a:lnTo>
                    <a:lnTo>
                      <a:pt x="105" y="371"/>
                    </a:lnTo>
                    <a:lnTo>
                      <a:pt x="101" y="369"/>
                    </a:lnTo>
                    <a:lnTo>
                      <a:pt x="98" y="367"/>
                    </a:lnTo>
                    <a:lnTo>
                      <a:pt x="94" y="364"/>
                    </a:lnTo>
                    <a:lnTo>
                      <a:pt x="90" y="362"/>
                    </a:lnTo>
                    <a:lnTo>
                      <a:pt x="88" y="359"/>
                    </a:lnTo>
                    <a:lnTo>
                      <a:pt x="85" y="357"/>
                    </a:lnTo>
                    <a:lnTo>
                      <a:pt x="83" y="356"/>
                    </a:lnTo>
                    <a:lnTo>
                      <a:pt x="79" y="353"/>
                    </a:lnTo>
                    <a:lnTo>
                      <a:pt x="77" y="349"/>
                    </a:lnTo>
                    <a:lnTo>
                      <a:pt x="74" y="347"/>
                    </a:lnTo>
                    <a:lnTo>
                      <a:pt x="70" y="345"/>
                    </a:lnTo>
                    <a:lnTo>
                      <a:pt x="68" y="341"/>
                    </a:lnTo>
                    <a:lnTo>
                      <a:pt x="65" y="337"/>
                    </a:lnTo>
                    <a:lnTo>
                      <a:pt x="62" y="334"/>
                    </a:lnTo>
                    <a:lnTo>
                      <a:pt x="59" y="331"/>
                    </a:lnTo>
                    <a:lnTo>
                      <a:pt x="56" y="326"/>
                    </a:lnTo>
                    <a:lnTo>
                      <a:pt x="53" y="322"/>
                    </a:lnTo>
                    <a:lnTo>
                      <a:pt x="50" y="317"/>
                    </a:lnTo>
                    <a:lnTo>
                      <a:pt x="47" y="314"/>
                    </a:lnTo>
                    <a:lnTo>
                      <a:pt x="45" y="311"/>
                    </a:lnTo>
                    <a:lnTo>
                      <a:pt x="44" y="309"/>
                    </a:lnTo>
                    <a:lnTo>
                      <a:pt x="43" y="306"/>
                    </a:lnTo>
                    <a:lnTo>
                      <a:pt x="42" y="304"/>
                    </a:lnTo>
                    <a:lnTo>
                      <a:pt x="41" y="301"/>
                    </a:lnTo>
                    <a:lnTo>
                      <a:pt x="39" y="300"/>
                    </a:lnTo>
                    <a:lnTo>
                      <a:pt x="37" y="297"/>
                    </a:lnTo>
                    <a:lnTo>
                      <a:pt x="36" y="294"/>
                    </a:lnTo>
                    <a:lnTo>
                      <a:pt x="35" y="291"/>
                    </a:lnTo>
                    <a:lnTo>
                      <a:pt x="34" y="288"/>
                    </a:lnTo>
                    <a:lnTo>
                      <a:pt x="33" y="286"/>
                    </a:lnTo>
                    <a:lnTo>
                      <a:pt x="32" y="282"/>
                    </a:lnTo>
                    <a:lnTo>
                      <a:pt x="30" y="279"/>
                    </a:lnTo>
                    <a:lnTo>
                      <a:pt x="29" y="277"/>
                    </a:lnTo>
                    <a:lnTo>
                      <a:pt x="28" y="273"/>
                    </a:lnTo>
                    <a:lnTo>
                      <a:pt x="28" y="270"/>
                    </a:lnTo>
                    <a:lnTo>
                      <a:pt x="25" y="267"/>
                    </a:lnTo>
                    <a:lnTo>
                      <a:pt x="24" y="263"/>
                    </a:lnTo>
                    <a:lnTo>
                      <a:pt x="23" y="260"/>
                    </a:lnTo>
                    <a:lnTo>
                      <a:pt x="23" y="258"/>
                    </a:lnTo>
                    <a:lnTo>
                      <a:pt x="22" y="254"/>
                    </a:lnTo>
                    <a:lnTo>
                      <a:pt x="21" y="251"/>
                    </a:lnTo>
                    <a:lnTo>
                      <a:pt x="20" y="248"/>
                    </a:lnTo>
                    <a:lnTo>
                      <a:pt x="20" y="245"/>
                    </a:lnTo>
                    <a:lnTo>
                      <a:pt x="18" y="240"/>
                    </a:lnTo>
                    <a:lnTo>
                      <a:pt x="18" y="237"/>
                    </a:lnTo>
                    <a:lnTo>
                      <a:pt x="17" y="234"/>
                    </a:lnTo>
                    <a:lnTo>
                      <a:pt x="17" y="230"/>
                    </a:lnTo>
                    <a:lnTo>
                      <a:pt x="15" y="227"/>
                    </a:lnTo>
                    <a:lnTo>
                      <a:pt x="14" y="224"/>
                    </a:lnTo>
                    <a:lnTo>
                      <a:pt x="13" y="219"/>
                    </a:lnTo>
                    <a:lnTo>
                      <a:pt x="13" y="217"/>
                    </a:lnTo>
                    <a:lnTo>
                      <a:pt x="12" y="213"/>
                    </a:lnTo>
                    <a:lnTo>
                      <a:pt x="12" y="210"/>
                    </a:lnTo>
                    <a:lnTo>
                      <a:pt x="11" y="205"/>
                    </a:lnTo>
                    <a:lnTo>
                      <a:pt x="11" y="203"/>
                    </a:lnTo>
                    <a:lnTo>
                      <a:pt x="10" y="198"/>
                    </a:lnTo>
                    <a:lnTo>
                      <a:pt x="10" y="195"/>
                    </a:lnTo>
                    <a:lnTo>
                      <a:pt x="9" y="192"/>
                    </a:lnTo>
                    <a:lnTo>
                      <a:pt x="9" y="189"/>
                    </a:lnTo>
                    <a:lnTo>
                      <a:pt x="8" y="184"/>
                    </a:lnTo>
                    <a:lnTo>
                      <a:pt x="8" y="181"/>
                    </a:lnTo>
                    <a:lnTo>
                      <a:pt x="7" y="178"/>
                    </a:lnTo>
                    <a:lnTo>
                      <a:pt x="7" y="174"/>
                    </a:lnTo>
                    <a:lnTo>
                      <a:pt x="6" y="170"/>
                    </a:lnTo>
                    <a:lnTo>
                      <a:pt x="6" y="167"/>
                    </a:lnTo>
                    <a:lnTo>
                      <a:pt x="4" y="163"/>
                    </a:lnTo>
                    <a:lnTo>
                      <a:pt x="4" y="160"/>
                    </a:lnTo>
                    <a:lnTo>
                      <a:pt x="4" y="156"/>
                    </a:lnTo>
                    <a:lnTo>
                      <a:pt x="4" y="152"/>
                    </a:lnTo>
                    <a:lnTo>
                      <a:pt x="3" y="149"/>
                    </a:lnTo>
                    <a:lnTo>
                      <a:pt x="3" y="146"/>
                    </a:lnTo>
                    <a:lnTo>
                      <a:pt x="3" y="142"/>
                    </a:lnTo>
                    <a:lnTo>
                      <a:pt x="2" y="139"/>
                    </a:lnTo>
                    <a:lnTo>
                      <a:pt x="2" y="136"/>
                    </a:lnTo>
                    <a:lnTo>
                      <a:pt x="2" y="132"/>
                    </a:lnTo>
                    <a:lnTo>
                      <a:pt x="2" y="128"/>
                    </a:lnTo>
                    <a:lnTo>
                      <a:pt x="2" y="125"/>
                    </a:lnTo>
                    <a:lnTo>
                      <a:pt x="1" y="121"/>
                    </a:lnTo>
                    <a:lnTo>
                      <a:pt x="1" y="118"/>
                    </a:lnTo>
                    <a:lnTo>
                      <a:pt x="1" y="115"/>
                    </a:lnTo>
                    <a:lnTo>
                      <a:pt x="1" y="111"/>
                    </a:lnTo>
                    <a:lnTo>
                      <a:pt x="1" y="109"/>
                    </a:lnTo>
                    <a:lnTo>
                      <a:pt x="1" y="106"/>
                    </a:lnTo>
                    <a:lnTo>
                      <a:pt x="0" y="103"/>
                    </a:lnTo>
                    <a:lnTo>
                      <a:pt x="0" y="99"/>
                    </a:lnTo>
                    <a:lnTo>
                      <a:pt x="0" y="96"/>
                    </a:lnTo>
                    <a:lnTo>
                      <a:pt x="0" y="94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0" y="85"/>
                    </a:lnTo>
                    <a:lnTo>
                      <a:pt x="0" y="83"/>
                    </a:lnTo>
                    <a:lnTo>
                      <a:pt x="0" y="80"/>
                    </a:lnTo>
                    <a:lnTo>
                      <a:pt x="0" y="77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69"/>
                    </a:lnTo>
                    <a:lnTo>
                      <a:pt x="0" y="66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0" y="56"/>
                    </a:lnTo>
                    <a:lnTo>
                      <a:pt x="1" y="52"/>
                    </a:lnTo>
                    <a:lnTo>
                      <a:pt x="1" y="48"/>
                    </a:lnTo>
                    <a:lnTo>
                      <a:pt x="1" y="44"/>
                    </a:lnTo>
                    <a:lnTo>
                      <a:pt x="1" y="40"/>
                    </a:lnTo>
                    <a:lnTo>
                      <a:pt x="2" y="37"/>
                    </a:lnTo>
                    <a:lnTo>
                      <a:pt x="2" y="33"/>
                    </a:lnTo>
                    <a:lnTo>
                      <a:pt x="2" y="30"/>
                    </a:lnTo>
                    <a:lnTo>
                      <a:pt x="2" y="27"/>
                    </a:lnTo>
                    <a:lnTo>
                      <a:pt x="3" y="23"/>
                    </a:lnTo>
                    <a:lnTo>
                      <a:pt x="3" y="21"/>
                    </a:lnTo>
                    <a:lnTo>
                      <a:pt x="4" y="19"/>
                    </a:lnTo>
                    <a:lnTo>
                      <a:pt x="4" y="16"/>
                    </a:lnTo>
                    <a:lnTo>
                      <a:pt x="4" y="13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69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1"/>
              <p:cNvSpPr>
                <a:spLocks/>
              </p:cNvSpPr>
              <p:nvPr/>
            </p:nvSpPr>
            <p:spPr bwMode="auto">
              <a:xfrm>
                <a:off x="4300538" y="1069976"/>
                <a:ext cx="31750" cy="90488"/>
              </a:xfrm>
              <a:custGeom>
                <a:avLst/>
                <a:gdLst>
                  <a:gd name="T0" fmla="*/ 43 w 83"/>
                  <a:gd name="T1" fmla="*/ 18 h 228"/>
                  <a:gd name="T2" fmla="*/ 40 w 83"/>
                  <a:gd name="T3" fmla="*/ 26 h 228"/>
                  <a:gd name="T4" fmla="*/ 34 w 83"/>
                  <a:gd name="T5" fmla="*/ 37 h 228"/>
                  <a:gd name="T6" fmla="*/ 31 w 83"/>
                  <a:gd name="T7" fmla="*/ 46 h 228"/>
                  <a:gd name="T8" fmla="*/ 27 w 83"/>
                  <a:gd name="T9" fmla="*/ 56 h 228"/>
                  <a:gd name="T10" fmla="*/ 22 w 83"/>
                  <a:gd name="T11" fmla="*/ 65 h 228"/>
                  <a:gd name="T12" fmla="*/ 18 w 83"/>
                  <a:gd name="T13" fmla="*/ 76 h 228"/>
                  <a:gd name="T14" fmla="*/ 15 w 83"/>
                  <a:gd name="T15" fmla="*/ 89 h 228"/>
                  <a:gd name="T16" fmla="*/ 10 w 83"/>
                  <a:gd name="T17" fmla="*/ 101 h 228"/>
                  <a:gd name="T18" fmla="*/ 8 w 83"/>
                  <a:gd name="T19" fmla="*/ 113 h 228"/>
                  <a:gd name="T20" fmla="*/ 5 w 83"/>
                  <a:gd name="T21" fmla="*/ 124 h 228"/>
                  <a:gd name="T22" fmla="*/ 4 w 83"/>
                  <a:gd name="T23" fmla="*/ 136 h 228"/>
                  <a:gd name="T24" fmla="*/ 1 w 83"/>
                  <a:gd name="T25" fmla="*/ 146 h 228"/>
                  <a:gd name="T26" fmla="*/ 1 w 83"/>
                  <a:gd name="T27" fmla="*/ 156 h 228"/>
                  <a:gd name="T28" fmla="*/ 0 w 83"/>
                  <a:gd name="T29" fmla="*/ 165 h 228"/>
                  <a:gd name="T30" fmla="*/ 0 w 83"/>
                  <a:gd name="T31" fmla="*/ 172 h 228"/>
                  <a:gd name="T32" fmla="*/ 0 w 83"/>
                  <a:gd name="T33" fmla="*/ 183 h 228"/>
                  <a:gd name="T34" fmla="*/ 0 w 83"/>
                  <a:gd name="T35" fmla="*/ 188 h 228"/>
                  <a:gd name="T36" fmla="*/ 39 w 83"/>
                  <a:gd name="T37" fmla="*/ 226 h 228"/>
                  <a:gd name="T38" fmla="*/ 39 w 83"/>
                  <a:gd name="T39" fmla="*/ 216 h 228"/>
                  <a:gd name="T40" fmla="*/ 39 w 83"/>
                  <a:gd name="T41" fmla="*/ 208 h 228"/>
                  <a:gd name="T42" fmla="*/ 39 w 83"/>
                  <a:gd name="T43" fmla="*/ 197 h 228"/>
                  <a:gd name="T44" fmla="*/ 40 w 83"/>
                  <a:gd name="T45" fmla="*/ 184 h 228"/>
                  <a:gd name="T46" fmla="*/ 40 w 83"/>
                  <a:gd name="T47" fmla="*/ 173 h 228"/>
                  <a:gd name="T48" fmla="*/ 41 w 83"/>
                  <a:gd name="T49" fmla="*/ 166 h 228"/>
                  <a:gd name="T50" fmla="*/ 42 w 83"/>
                  <a:gd name="T51" fmla="*/ 159 h 228"/>
                  <a:gd name="T52" fmla="*/ 42 w 83"/>
                  <a:gd name="T53" fmla="*/ 151 h 228"/>
                  <a:gd name="T54" fmla="*/ 43 w 83"/>
                  <a:gd name="T55" fmla="*/ 143 h 228"/>
                  <a:gd name="T56" fmla="*/ 44 w 83"/>
                  <a:gd name="T57" fmla="*/ 136 h 228"/>
                  <a:gd name="T58" fmla="*/ 45 w 83"/>
                  <a:gd name="T59" fmla="*/ 127 h 228"/>
                  <a:gd name="T60" fmla="*/ 48 w 83"/>
                  <a:gd name="T61" fmla="*/ 119 h 228"/>
                  <a:gd name="T62" fmla="*/ 49 w 83"/>
                  <a:gd name="T63" fmla="*/ 112 h 228"/>
                  <a:gd name="T64" fmla="*/ 51 w 83"/>
                  <a:gd name="T65" fmla="*/ 104 h 228"/>
                  <a:gd name="T66" fmla="*/ 52 w 83"/>
                  <a:gd name="T67" fmla="*/ 96 h 228"/>
                  <a:gd name="T68" fmla="*/ 54 w 83"/>
                  <a:gd name="T69" fmla="*/ 87 h 228"/>
                  <a:gd name="T70" fmla="*/ 56 w 83"/>
                  <a:gd name="T71" fmla="*/ 80 h 228"/>
                  <a:gd name="T72" fmla="*/ 59 w 83"/>
                  <a:gd name="T73" fmla="*/ 72 h 228"/>
                  <a:gd name="T74" fmla="*/ 61 w 83"/>
                  <a:gd name="T75" fmla="*/ 64 h 228"/>
                  <a:gd name="T76" fmla="*/ 64 w 83"/>
                  <a:gd name="T77" fmla="*/ 53 h 228"/>
                  <a:gd name="T78" fmla="*/ 68 w 83"/>
                  <a:gd name="T79" fmla="*/ 40 h 228"/>
                  <a:gd name="T80" fmla="*/ 72 w 83"/>
                  <a:gd name="T81" fmla="*/ 28 h 228"/>
                  <a:gd name="T82" fmla="*/ 76 w 83"/>
                  <a:gd name="T83" fmla="*/ 18 h 228"/>
                  <a:gd name="T84" fmla="*/ 78 w 83"/>
                  <a:gd name="T85" fmla="*/ 10 h 228"/>
                  <a:gd name="T86" fmla="*/ 83 w 83"/>
                  <a:gd name="T8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3" h="228">
                    <a:moveTo>
                      <a:pt x="83" y="0"/>
                    </a:moveTo>
                    <a:lnTo>
                      <a:pt x="44" y="18"/>
                    </a:lnTo>
                    <a:lnTo>
                      <a:pt x="43" y="18"/>
                    </a:lnTo>
                    <a:lnTo>
                      <a:pt x="42" y="20"/>
                    </a:lnTo>
                    <a:lnTo>
                      <a:pt x="41" y="22"/>
                    </a:lnTo>
                    <a:lnTo>
                      <a:pt x="40" y="26"/>
                    </a:lnTo>
                    <a:lnTo>
                      <a:pt x="38" y="29"/>
                    </a:lnTo>
                    <a:lnTo>
                      <a:pt x="36" y="35"/>
                    </a:lnTo>
                    <a:lnTo>
                      <a:pt x="34" y="37"/>
                    </a:lnTo>
                    <a:lnTo>
                      <a:pt x="33" y="40"/>
                    </a:lnTo>
                    <a:lnTo>
                      <a:pt x="32" y="42"/>
                    </a:lnTo>
                    <a:lnTo>
                      <a:pt x="31" y="46"/>
                    </a:lnTo>
                    <a:lnTo>
                      <a:pt x="29" y="49"/>
                    </a:lnTo>
                    <a:lnTo>
                      <a:pt x="28" y="52"/>
                    </a:lnTo>
                    <a:lnTo>
                      <a:pt x="27" y="56"/>
                    </a:lnTo>
                    <a:lnTo>
                      <a:pt x="26" y="59"/>
                    </a:lnTo>
                    <a:lnTo>
                      <a:pt x="23" y="62"/>
                    </a:lnTo>
                    <a:lnTo>
                      <a:pt x="22" y="65"/>
                    </a:lnTo>
                    <a:lnTo>
                      <a:pt x="21" y="70"/>
                    </a:lnTo>
                    <a:lnTo>
                      <a:pt x="19" y="73"/>
                    </a:lnTo>
                    <a:lnTo>
                      <a:pt x="18" y="76"/>
                    </a:lnTo>
                    <a:lnTo>
                      <a:pt x="17" y="81"/>
                    </a:lnTo>
                    <a:lnTo>
                      <a:pt x="16" y="85"/>
                    </a:lnTo>
                    <a:lnTo>
                      <a:pt x="15" y="89"/>
                    </a:lnTo>
                    <a:lnTo>
                      <a:pt x="12" y="93"/>
                    </a:lnTo>
                    <a:lnTo>
                      <a:pt x="11" y="97"/>
                    </a:lnTo>
                    <a:lnTo>
                      <a:pt x="10" y="101"/>
                    </a:lnTo>
                    <a:lnTo>
                      <a:pt x="10" y="105"/>
                    </a:lnTo>
                    <a:lnTo>
                      <a:pt x="8" y="108"/>
                    </a:lnTo>
                    <a:lnTo>
                      <a:pt x="8" y="113"/>
                    </a:lnTo>
                    <a:lnTo>
                      <a:pt x="7" y="116"/>
                    </a:lnTo>
                    <a:lnTo>
                      <a:pt x="6" y="121"/>
                    </a:lnTo>
                    <a:lnTo>
                      <a:pt x="5" y="124"/>
                    </a:lnTo>
                    <a:lnTo>
                      <a:pt x="5" y="128"/>
                    </a:lnTo>
                    <a:lnTo>
                      <a:pt x="4" y="132"/>
                    </a:lnTo>
                    <a:lnTo>
                      <a:pt x="4" y="136"/>
                    </a:lnTo>
                    <a:lnTo>
                      <a:pt x="3" y="138"/>
                    </a:lnTo>
                    <a:lnTo>
                      <a:pt x="3" y="143"/>
                    </a:lnTo>
                    <a:lnTo>
                      <a:pt x="1" y="146"/>
                    </a:lnTo>
                    <a:lnTo>
                      <a:pt x="1" y="149"/>
                    </a:lnTo>
                    <a:lnTo>
                      <a:pt x="1" y="152"/>
                    </a:lnTo>
                    <a:lnTo>
                      <a:pt x="1" y="156"/>
                    </a:lnTo>
                    <a:lnTo>
                      <a:pt x="1" y="159"/>
                    </a:lnTo>
                    <a:lnTo>
                      <a:pt x="1" y="162"/>
                    </a:lnTo>
                    <a:lnTo>
                      <a:pt x="0" y="165"/>
                    </a:lnTo>
                    <a:lnTo>
                      <a:pt x="0" y="167"/>
                    </a:lnTo>
                    <a:lnTo>
                      <a:pt x="0" y="170"/>
                    </a:lnTo>
                    <a:lnTo>
                      <a:pt x="0" y="172"/>
                    </a:lnTo>
                    <a:lnTo>
                      <a:pt x="0" y="177"/>
                    </a:lnTo>
                    <a:lnTo>
                      <a:pt x="0" y="180"/>
                    </a:lnTo>
                    <a:lnTo>
                      <a:pt x="0" y="183"/>
                    </a:lnTo>
                    <a:lnTo>
                      <a:pt x="0" y="186"/>
                    </a:lnTo>
                    <a:lnTo>
                      <a:pt x="0" y="187"/>
                    </a:lnTo>
                    <a:lnTo>
                      <a:pt x="0" y="188"/>
                    </a:lnTo>
                    <a:lnTo>
                      <a:pt x="40" y="228"/>
                    </a:lnTo>
                    <a:lnTo>
                      <a:pt x="39" y="227"/>
                    </a:lnTo>
                    <a:lnTo>
                      <a:pt x="39" y="226"/>
                    </a:lnTo>
                    <a:lnTo>
                      <a:pt x="39" y="223"/>
                    </a:lnTo>
                    <a:lnTo>
                      <a:pt x="39" y="219"/>
                    </a:lnTo>
                    <a:lnTo>
                      <a:pt x="39" y="216"/>
                    </a:lnTo>
                    <a:lnTo>
                      <a:pt x="39" y="214"/>
                    </a:lnTo>
                    <a:lnTo>
                      <a:pt x="39" y="211"/>
                    </a:lnTo>
                    <a:lnTo>
                      <a:pt x="39" y="208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39" y="197"/>
                    </a:lnTo>
                    <a:lnTo>
                      <a:pt x="40" y="193"/>
                    </a:lnTo>
                    <a:lnTo>
                      <a:pt x="40" y="189"/>
                    </a:lnTo>
                    <a:lnTo>
                      <a:pt x="40" y="184"/>
                    </a:lnTo>
                    <a:lnTo>
                      <a:pt x="40" y="180"/>
                    </a:lnTo>
                    <a:lnTo>
                      <a:pt x="40" y="176"/>
                    </a:lnTo>
                    <a:lnTo>
                      <a:pt x="40" y="173"/>
                    </a:lnTo>
                    <a:lnTo>
                      <a:pt x="40" y="171"/>
                    </a:lnTo>
                    <a:lnTo>
                      <a:pt x="40" y="168"/>
                    </a:lnTo>
                    <a:lnTo>
                      <a:pt x="41" y="166"/>
                    </a:lnTo>
                    <a:lnTo>
                      <a:pt x="41" y="163"/>
                    </a:lnTo>
                    <a:lnTo>
                      <a:pt x="41" y="161"/>
                    </a:lnTo>
                    <a:lnTo>
                      <a:pt x="42" y="159"/>
                    </a:lnTo>
                    <a:lnTo>
                      <a:pt x="42" y="157"/>
                    </a:lnTo>
                    <a:lnTo>
                      <a:pt x="42" y="154"/>
                    </a:lnTo>
                    <a:lnTo>
                      <a:pt x="42" y="151"/>
                    </a:lnTo>
                    <a:lnTo>
                      <a:pt x="42" y="148"/>
                    </a:lnTo>
                    <a:lnTo>
                      <a:pt x="43" y="146"/>
                    </a:lnTo>
                    <a:lnTo>
                      <a:pt x="43" y="143"/>
                    </a:lnTo>
                    <a:lnTo>
                      <a:pt x="43" y="140"/>
                    </a:lnTo>
                    <a:lnTo>
                      <a:pt x="44" y="138"/>
                    </a:lnTo>
                    <a:lnTo>
                      <a:pt x="44" y="136"/>
                    </a:lnTo>
                    <a:lnTo>
                      <a:pt x="44" y="133"/>
                    </a:lnTo>
                    <a:lnTo>
                      <a:pt x="45" y="130"/>
                    </a:lnTo>
                    <a:lnTo>
                      <a:pt x="45" y="127"/>
                    </a:lnTo>
                    <a:lnTo>
                      <a:pt x="47" y="125"/>
                    </a:lnTo>
                    <a:lnTo>
                      <a:pt x="47" y="122"/>
                    </a:lnTo>
                    <a:lnTo>
                      <a:pt x="48" y="119"/>
                    </a:lnTo>
                    <a:lnTo>
                      <a:pt x="48" y="117"/>
                    </a:lnTo>
                    <a:lnTo>
                      <a:pt x="49" y="115"/>
                    </a:lnTo>
                    <a:lnTo>
                      <a:pt x="49" y="112"/>
                    </a:lnTo>
                    <a:lnTo>
                      <a:pt x="50" y="109"/>
                    </a:lnTo>
                    <a:lnTo>
                      <a:pt x="50" y="106"/>
                    </a:lnTo>
                    <a:lnTo>
                      <a:pt x="51" y="104"/>
                    </a:lnTo>
                    <a:lnTo>
                      <a:pt x="51" y="102"/>
                    </a:lnTo>
                    <a:lnTo>
                      <a:pt x="52" y="98"/>
                    </a:lnTo>
                    <a:lnTo>
                      <a:pt x="52" y="96"/>
                    </a:lnTo>
                    <a:lnTo>
                      <a:pt x="53" y="93"/>
                    </a:lnTo>
                    <a:lnTo>
                      <a:pt x="53" y="91"/>
                    </a:lnTo>
                    <a:lnTo>
                      <a:pt x="54" y="87"/>
                    </a:lnTo>
                    <a:lnTo>
                      <a:pt x="55" y="85"/>
                    </a:lnTo>
                    <a:lnTo>
                      <a:pt x="55" y="83"/>
                    </a:lnTo>
                    <a:lnTo>
                      <a:pt x="56" y="80"/>
                    </a:lnTo>
                    <a:lnTo>
                      <a:pt x="58" y="78"/>
                    </a:lnTo>
                    <a:lnTo>
                      <a:pt x="58" y="74"/>
                    </a:lnTo>
                    <a:lnTo>
                      <a:pt x="59" y="72"/>
                    </a:lnTo>
                    <a:lnTo>
                      <a:pt x="59" y="70"/>
                    </a:lnTo>
                    <a:lnTo>
                      <a:pt x="60" y="67"/>
                    </a:lnTo>
                    <a:lnTo>
                      <a:pt x="61" y="64"/>
                    </a:lnTo>
                    <a:lnTo>
                      <a:pt x="61" y="62"/>
                    </a:lnTo>
                    <a:lnTo>
                      <a:pt x="62" y="58"/>
                    </a:lnTo>
                    <a:lnTo>
                      <a:pt x="64" y="53"/>
                    </a:lnTo>
                    <a:lnTo>
                      <a:pt x="65" y="49"/>
                    </a:lnTo>
                    <a:lnTo>
                      <a:pt x="67" y="45"/>
                    </a:lnTo>
                    <a:lnTo>
                      <a:pt x="68" y="40"/>
                    </a:lnTo>
                    <a:lnTo>
                      <a:pt x="70" y="36"/>
                    </a:lnTo>
                    <a:lnTo>
                      <a:pt x="71" y="32"/>
                    </a:lnTo>
                    <a:lnTo>
                      <a:pt x="72" y="28"/>
                    </a:lnTo>
                    <a:lnTo>
                      <a:pt x="74" y="25"/>
                    </a:lnTo>
                    <a:lnTo>
                      <a:pt x="75" y="21"/>
                    </a:lnTo>
                    <a:lnTo>
                      <a:pt x="76" y="18"/>
                    </a:lnTo>
                    <a:lnTo>
                      <a:pt x="76" y="15"/>
                    </a:lnTo>
                    <a:lnTo>
                      <a:pt x="77" y="13"/>
                    </a:lnTo>
                    <a:lnTo>
                      <a:pt x="78" y="10"/>
                    </a:lnTo>
                    <a:lnTo>
                      <a:pt x="81" y="6"/>
                    </a:lnTo>
                    <a:lnTo>
                      <a:pt x="82" y="3"/>
                    </a:lnTo>
                    <a:lnTo>
                      <a:pt x="83" y="0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3"/>
              <p:cNvSpPr>
                <a:spLocks/>
              </p:cNvSpPr>
              <p:nvPr/>
            </p:nvSpPr>
            <p:spPr bwMode="auto">
              <a:xfrm>
                <a:off x="4362451" y="974726"/>
                <a:ext cx="34925" cy="58738"/>
              </a:xfrm>
              <a:custGeom>
                <a:avLst/>
                <a:gdLst>
                  <a:gd name="T0" fmla="*/ 0 w 87"/>
                  <a:gd name="T1" fmla="*/ 87 h 148"/>
                  <a:gd name="T2" fmla="*/ 42 w 87"/>
                  <a:gd name="T3" fmla="*/ 63 h 148"/>
                  <a:gd name="T4" fmla="*/ 44 w 87"/>
                  <a:gd name="T5" fmla="*/ 65 h 148"/>
                  <a:gd name="T6" fmla="*/ 49 w 87"/>
                  <a:gd name="T7" fmla="*/ 72 h 148"/>
                  <a:gd name="T8" fmla="*/ 51 w 87"/>
                  <a:gd name="T9" fmla="*/ 81 h 148"/>
                  <a:gd name="T10" fmla="*/ 51 w 87"/>
                  <a:gd name="T11" fmla="*/ 86 h 148"/>
                  <a:gd name="T12" fmla="*/ 51 w 87"/>
                  <a:gd name="T13" fmla="*/ 92 h 148"/>
                  <a:gd name="T14" fmla="*/ 48 w 87"/>
                  <a:gd name="T15" fmla="*/ 96 h 148"/>
                  <a:gd name="T16" fmla="*/ 44 w 87"/>
                  <a:gd name="T17" fmla="*/ 100 h 148"/>
                  <a:gd name="T18" fmla="*/ 40 w 87"/>
                  <a:gd name="T19" fmla="*/ 106 h 148"/>
                  <a:gd name="T20" fmla="*/ 36 w 87"/>
                  <a:gd name="T21" fmla="*/ 110 h 148"/>
                  <a:gd name="T22" fmla="*/ 28 w 87"/>
                  <a:gd name="T23" fmla="*/ 116 h 148"/>
                  <a:gd name="T24" fmla="*/ 25 w 87"/>
                  <a:gd name="T25" fmla="*/ 119 h 148"/>
                  <a:gd name="T26" fmla="*/ 28 w 87"/>
                  <a:gd name="T27" fmla="*/ 147 h 148"/>
                  <a:gd name="T28" fmla="*/ 33 w 87"/>
                  <a:gd name="T29" fmla="*/ 143 h 148"/>
                  <a:gd name="T30" fmla="*/ 39 w 87"/>
                  <a:gd name="T31" fmla="*/ 140 h 148"/>
                  <a:gd name="T32" fmla="*/ 44 w 87"/>
                  <a:gd name="T33" fmla="*/ 136 h 148"/>
                  <a:gd name="T34" fmla="*/ 52 w 87"/>
                  <a:gd name="T35" fmla="*/ 130 h 148"/>
                  <a:gd name="T36" fmla="*/ 59 w 87"/>
                  <a:gd name="T37" fmla="*/ 125 h 148"/>
                  <a:gd name="T38" fmla="*/ 65 w 87"/>
                  <a:gd name="T39" fmla="*/ 118 h 148"/>
                  <a:gd name="T40" fmla="*/ 71 w 87"/>
                  <a:gd name="T41" fmla="*/ 110 h 148"/>
                  <a:gd name="T42" fmla="*/ 75 w 87"/>
                  <a:gd name="T43" fmla="*/ 103 h 148"/>
                  <a:gd name="T44" fmla="*/ 80 w 87"/>
                  <a:gd name="T45" fmla="*/ 94 h 148"/>
                  <a:gd name="T46" fmla="*/ 82 w 87"/>
                  <a:gd name="T47" fmla="*/ 86 h 148"/>
                  <a:gd name="T48" fmla="*/ 84 w 87"/>
                  <a:gd name="T49" fmla="*/ 79 h 148"/>
                  <a:gd name="T50" fmla="*/ 85 w 87"/>
                  <a:gd name="T51" fmla="*/ 74 h 148"/>
                  <a:gd name="T52" fmla="*/ 86 w 87"/>
                  <a:gd name="T53" fmla="*/ 68 h 148"/>
                  <a:gd name="T54" fmla="*/ 86 w 87"/>
                  <a:gd name="T55" fmla="*/ 66 h 148"/>
                  <a:gd name="T56" fmla="*/ 85 w 87"/>
                  <a:gd name="T57" fmla="*/ 62 h 148"/>
                  <a:gd name="T58" fmla="*/ 82 w 87"/>
                  <a:gd name="T59" fmla="*/ 55 h 148"/>
                  <a:gd name="T60" fmla="*/ 80 w 87"/>
                  <a:gd name="T61" fmla="*/ 51 h 148"/>
                  <a:gd name="T62" fmla="*/ 75 w 87"/>
                  <a:gd name="T63" fmla="*/ 45 h 148"/>
                  <a:gd name="T64" fmla="*/ 71 w 87"/>
                  <a:gd name="T65" fmla="*/ 40 h 148"/>
                  <a:gd name="T66" fmla="*/ 65 w 87"/>
                  <a:gd name="T67" fmla="*/ 33 h 148"/>
                  <a:gd name="T68" fmla="*/ 59 w 87"/>
                  <a:gd name="T69" fmla="*/ 27 h 148"/>
                  <a:gd name="T70" fmla="*/ 52 w 87"/>
                  <a:gd name="T71" fmla="*/ 20 h 148"/>
                  <a:gd name="T72" fmla="*/ 44 w 87"/>
                  <a:gd name="T73" fmla="*/ 14 h 148"/>
                  <a:gd name="T74" fmla="*/ 38 w 87"/>
                  <a:gd name="T75" fmla="*/ 9 h 148"/>
                  <a:gd name="T76" fmla="*/ 32 w 87"/>
                  <a:gd name="T77" fmla="*/ 4 h 148"/>
                  <a:gd name="T78" fmla="*/ 27 w 87"/>
                  <a:gd name="T79" fmla="*/ 1 h 148"/>
                  <a:gd name="T80" fmla="*/ 18 w 87"/>
                  <a:gd name="T81" fmla="*/ 30 h 148"/>
                  <a:gd name="T82" fmla="*/ 21 w 87"/>
                  <a:gd name="T83" fmla="*/ 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7" h="148">
                    <a:moveTo>
                      <a:pt x="21" y="47"/>
                    </a:moveTo>
                    <a:lnTo>
                      <a:pt x="0" y="87"/>
                    </a:lnTo>
                    <a:lnTo>
                      <a:pt x="11" y="94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4" y="65"/>
                    </a:lnTo>
                    <a:lnTo>
                      <a:pt x="47" y="67"/>
                    </a:lnTo>
                    <a:lnTo>
                      <a:pt x="49" y="72"/>
                    </a:lnTo>
                    <a:lnTo>
                      <a:pt x="50" y="75"/>
                    </a:lnTo>
                    <a:lnTo>
                      <a:pt x="51" y="81"/>
                    </a:lnTo>
                    <a:lnTo>
                      <a:pt x="51" y="83"/>
                    </a:lnTo>
                    <a:lnTo>
                      <a:pt x="51" y="86"/>
                    </a:lnTo>
                    <a:lnTo>
                      <a:pt x="51" y="88"/>
                    </a:lnTo>
                    <a:lnTo>
                      <a:pt x="51" y="92"/>
                    </a:lnTo>
                    <a:lnTo>
                      <a:pt x="50" y="94"/>
                    </a:lnTo>
                    <a:lnTo>
                      <a:pt x="48" y="96"/>
                    </a:lnTo>
                    <a:lnTo>
                      <a:pt x="47" y="98"/>
                    </a:lnTo>
                    <a:lnTo>
                      <a:pt x="44" y="100"/>
                    </a:lnTo>
                    <a:lnTo>
                      <a:pt x="42" y="103"/>
                    </a:lnTo>
                    <a:lnTo>
                      <a:pt x="40" y="106"/>
                    </a:lnTo>
                    <a:lnTo>
                      <a:pt x="38" y="108"/>
                    </a:lnTo>
                    <a:lnTo>
                      <a:pt x="36" y="110"/>
                    </a:lnTo>
                    <a:lnTo>
                      <a:pt x="31" y="114"/>
                    </a:lnTo>
                    <a:lnTo>
                      <a:pt x="28" y="116"/>
                    </a:lnTo>
                    <a:lnTo>
                      <a:pt x="26" y="118"/>
                    </a:lnTo>
                    <a:lnTo>
                      <a:pt x="25" y="119"/>
                    </a:lnTo>
                    <a:lnTo>
                      <a:pt x="27" y="148"/>
                    </a:lnTo>
                    <a:lnTo>
                      <a:pt x="28" y="147"/>
                    </a:lnTo>
                    <a:lnTo>
                      <a:pt x="31" y="144"/>
                    </a:lnTo>
                    <a:lnTo>
                      <a:pt x="33" y="143"/>
                    </a:lnTo>
                    <a:lnTo>
                      <a:pt x="36" y="141"/>
                    </a:lnTo>
                    <a:lnTo>
                      <a:pt x="39" y="140"/>
                    </a:lnTo>
                    <a:lnTo>
                      <a:pt x="42" y="138"/>
                    </a:lnTo>
                    <a:lnTo>
                      <a:pt x="44" y="136"/>
                    </a:lnTo>
                    <a:lnTo>
                      <a:pt x="48" y="133"/>
                    </a:lnTo>
                    <a:lnTo>
                      <a:pt x="52" y="130"/>
                    </a:lnTo>
                    <a:lnTo>
                      <a:pt x="55" y="128"/>
                    </a:lnTo>
                    <a:lnTo>
                      <a:pt x="59" y="125"/>
                    </a:lnTo>
                    <a:lnTo>
                      <a:pt x="62" y="121"/>
                    </a:lnTo>
                    <a:lnTo>
                      <a:pt x="65" y="118"/>
                    </a:lnTo>
                    <a:lnTo>
                      <a:pt x="69" y="115"/>
                    </a:lnTo>
                    <a:lnTo>
                      <a:pt x="71" y="110"/>
                    </a:lnTo>
                    <a:lnTo>
                      <a:pt x="73" y="106"/>
                    </a:lnTo>
                    <a:lnTo>
                      <a:pt x="75" y="103"/>
                    </a:lnTo>
                    <a:lnTo>
                      <a:pt x="77" y="98"/>
                    </a:lnTo>
                    <a:lnTo>
                      <a:pt x="80" y="94"/>
                    </a:lnTo>
                    <a:lnTo>
                      <a:pt x="81" y="90"/>
                    </a:lnTo>
                    <a:lnTo>
                      <a:pt x="82" y="86"/>
                    </a:lnTo>
                    <a:lnTo>
                      <a:pt x="84" y="83"/>
                    </a:lnTo>
                    <a:lnTo>
                      <a:pt x="84" y="79"/>
                    </a:lnTo>
                    <a:lnTo>
                      <a:pt x="85" y="77"/>
                    </a:lnTo>
                    <a:lnTo>
                      <a:pt x="85" y="74"/>
                    </a:lnTo>
                    <a:lnTo>
                      <a:pt x="86" y="72"/>
                    </a:lnTo>
                    <a:lnTo>
                      <a:pt x="86" y="68"/>
                    </a:lnTo>
                    <a:lnTo>
                      <a:pt x="87" y="67"/>
                    </a:lnTo>
                    <a:lnTo>
                      <a:pt x="86" y="66"/>
                    </a:lnTo>
                    <a:lnTo>
                      <a:pt x="86" y="65"/>
                    </a:lnTo>
                    <a:lnTo>
                      <a:pt x="85" y="62"/>
                    </a:lnTo>
                    <a:lnTo>
                      <a:pt x="84" y="58"/>
                    </a:lnTo>
                    <a:lnTo>
                      <a:pt x="82" y="55"/>
                    </a:lnTo>
                    <a:lnTo>
                      <a:pt x="81" y="53"/>
                    </a:lnTo>
                    <a:lnTo>
                      <a:pt x="80" y="51"/>
                    </a:lnTo>
                    <a:lnTo>
                      <a:pt x="77" y="47"/>
                    </a:lnTo>
                    <a:lnTo>
                      <a:pt x="75" y="45"/>
                    </a:lnTo>
                    <a:lnTo>
                      <a:pt x="73" y="42"/>
                    </a:lnTo>
                    <a:lnTo>
                      <a:pt x="71" y="40"/>
                    </a:lnTo>
                    <a:lnTo>
                      <a:pt x="69" y="36"/>
                    </a:lnTo>
                    <a:lnTo>
                      <a:pt x="65" y="33"/>
                    </a:lnTo>
                    <a:lnTo>
                      <a:pt x="62" y="30"/>
                    </a:lnTo>
                    <a:lnTo>
                      <a:pt x="59" y="27"/>
                    </a:lnTo>
                    <a:lnTo>
                      <a:pt x="55" y="23"/>
                    </a:lnTo>
                    <a:lnTo>
                      <a:pt x="52" y="20"/>
                    </a:lnTo>
                    <a:lnTo>
                      <a:pt x="48" y="17"/>
                    </a:lnTo>
                    <a:lnTo>
                      <a:pt x="44" y="14"/>
                    </a:lnTo>
                    <a:lnTo>
                      <a:pt x="41" y="12"/>
                    </a:lnTo>
                    <a:lnTo>
                      <a:pt x="38" y="9"/>
                    </a:lnTo>
                    <a:lnTo>
                      <a:pt x="36" y="7"/>
                    </a:lnTo>
                    <a:lnTo>
                      <a:pt x="32" y="4"/>
                    </a:lnTo>
                    <a:lnTo>
                      <a:pt x="30" y="3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18" y="30"/>
                    </a:lnTo>
                    <a:lnTo>
                      <a:pt x="21" y="47"/>
                    </a:lnTo>
                    <a:lnTo>
                      <a:pt x="21" y="47"/>
                    </a:lnTo>
                    <a:close/>
                  </a:path>
                </a:pathLst>
              </a:custGeom>
              <a:solidFill>
                <a:srgbClr val="7869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4"/>
              <p:cNvSpPr>
                <a:spLocks/>
              </p:cNvSpPr>
              <p:nvPr/>
            </p:nvSpPr>
            <p:spPr bwMode="auto">
              <a:xfrm>
                <a:off x="4306888" y="949326"/>
                <a:ext cx="61913" cy="26988"/>
              </a:xfrm>
              <a:custGeom>
                <a:avLst/>
                <a:gdLst>
                  <a:gd name="T0" fmla="*/ 65 w 156"/>
                  <a:gd name="T1" fmla="*/ 66 h 68"/>
                  <a:gd name="T2" fmla="*/ 67 w 156"/>
                  <a:gd name="T3" fmla="*/ 61 h 68"/>
                  <a:gd name="T4" fmla="*/ 72 w 156"/>
                  <a:gd name="T5" fmla="*/ 54 h 68"/>
                  <a:gd name="T6" fmla="*/ 77 w 156"/>
                  <a:gd name="T7" fmla="*/ 50 h 68"/>
                  <a:gd name="T8" fmla="*/ 83 w 156"/>
                  <a:gd name="T9" fmla="*/ 46 h 68"/>
                  <a:gd name="T10" fmla="*/ 90 w 156"/>
                  <a:gd name="T11" fmla="*/ 43 h 68"/>
                  <a:gd name="T12" fmla="*/ 99 w 156"/>
                  <a:gd name="T13" fmla="*/ 42 h 68"/>
                  <a:gd name="T14" fmla="*/ 105 w 156"/>
                  <a:gd name="T15" fmla="*/ 42 h 68"/>
                  <a:gd name="T16" fmla="*/ 111 w 156"/>
                  <a:gd name="T17" fmla="*/ 42 h 68"/>
                  <a:gd name="T18" fmla="*/ 116 w 156"/>
                  <a:gd name="T19" fmla="*/ 43 h 68"/>
                  <a:gd name="T20" fmla="*/ 122 w 156"/>
                  <a:gd name="T21" fmla="*/ 43 h 68"/>
                  <a:gd name="T22" fmla="*/ 126 w 156"/>
                  <a:gd name="T23" fmla="*/ 43 h 68"/>
                  <a:gd name="T24" fmla="*/ 131 w 156"/>
                  <a:gd name="T25" fmla="*/ 44 h 68"/>
                  <a:gd name="T26" fmla="*/ 137 w 156"/>
                  <a:gd name="T27" fmla="*/ 45 h 68"/>
                  <a:gd name="T28" fmla="*/ 146 w 156"/>
                  <a:gd name="T29" fmla="*/ 48 h 68"/>
                  <a:gd name="T30" fmla="*/ 151 w 156"/>
                  <a:gd name="T31" fmla="*/ 49 h 68"/>
                  <a:gd name="T32" fmla="*/ 155 w 156"/>
                  <a:gd name="T33" fmla="*/ 50 h 68"/>
                  <a:gd name="T34" fmla="*/ 155 w 156"/>
                  <a:gd name="T35" fmla="*/ 50 h 68"/>
                  <a:gd name="T36" fmla="*/ 151 w 156"/>
                  <a:gd name="T37" fmla="*/ 48 h 68"/>
                  <a:gd name="T38" fmla="*/ 144 w 156"/>
                  <a:gd name="T39" fmla="*/ 43 h 68"/>
                  <a:gd name="T40" fmla="*/ 137 w 156"/>
                  <a:gd name="T41" fmla="*/ 39 h 68"/>
                  <a:gd name="T42" fmla="*/ 132 w 156"/>
                  <a:gd name="T43" fmla="*/ 35 h 68"/>
                  <a:gd name="T44" fmla="*/ 126 w 156"/>
                  <a:gd name="T45" fmla="*/ 32 h 68"/>
                  <a:gd name="T46" fmla="*/ 121 w 156"/>
                  <a:gd name="T47" fmla="*/ 29 h 68"/>
                  <a:gd name="T48" fmla="*/ 114 w 156"/>
                  <a:gd name="T49" fmla="*/ 26 h 68"/>
                  <a:gd name="T50" fmla="*/ 109 w 156"/>
                  <a:gd name="T51" fmla="*/ 22 h 68"/>
                  <a:gd name="T52" fmla="*/ 102 w 156"/>
                  <a:gd name="T53" fmla="*/ 19 h 68"/>
                  <a:gd name="T54" fmla="*/ 95 w 156"/>
                  <a:gd name="T55" fmla="*/ 16 h 68"/>
                  <a:gd name="T56" fmla="*/ 89 w 156"/>
                  <a:gd name="T57" fmla="*/ 13 h 68"/>
                  <a:gd name="T58" fmla="*/ 82 w 156"/>
                  <a:gd name="T59" fmla="*/ 11 h 68"/>
                  <a:gd name="T60" fmla="*/ 77 w 156"/>
                  <a:gd name="T61" fmla="*/ 9 h 68"/>
                  <a:gd name="T62" fmla="*/ 70 w 156"/>
                  <a:gd name="T63" fmla="*/ 7 h 68"/>
                  <a:gd name="T64" fmla="*/ 65 w 156"/>
                  <a:gd name="T65" fmla="*/ 6 h 68"/>
                  <a:gd name="T66" fmla="*/ 60 w 156"/>
                  <a:gd name="T67" fmla="*/ 4 h 68"/>
                  <a:gd name="T68" fmla="*/ 54 w 156"/>
                  <a:gd name="T69" fmla="*/ 2 h 68"/>
                  <a:gd name="T70" fmla="*/ 46 w 156"/>
                  <a:gd name="T71" fmla="*/ 1 h 68"/>
                  <a:gd name="T72" fmla="*/ 39 w 156"/>
                  <a:gd name="T73" fmla="*/ 0 h 68"/>
                  <a:gd name="T74" fmla="*/ 33 w 156"/>
                  <a:gd name="T75" fmla="*/ 0 h 68"/>
                  <a:gd name="T76" fmla="*/ 28 w 156"/>
                  <a:gd name="T77" fmla="*/ 0 h 68"/>
                  <a:gd name="T78" fmla="*/ 23 w 156"/>
                  <a:gd name="T79" fmla="*/ 0 h 68"/>
                  <a:gd name="T80" fmla="*/ 16 w 156"/>
                  <a:gd name="T81" fmla="*/ 1 h 68"/>
                  <a:gd name="T82" fmla="*/ 9 w 156"/>
                  <a:gd name="T83" fmla="*/ 4 h 68"/>
                  <a:gd name="T84" fmla="*/ 3 w 156"/>
                  <a:gd name="T85" fmla="*/ 6 h 68"/>
                  <a:gd name="T86" fmla="*/ 0 w 156"/>
                  <a:gd name="T87" fmla="*/ 8 h 68"/>
                  <a:gd name="T88" fmla="*/ 0 w 156"/>
                  <a:gd name="T89" fmla="*/ 10 h 68"/>
                  <a:gd name="T90" fmla="*/ 1 w 156"/>
                  <a:gd name="T91" fmla="*/ 16 h 68"/>
                  <a:gd name="T92" fmla="*/ 4 w 156"/>
                  <a:gd name="T93" fmla="*/ 21 h 68"/>
                  <a:gd name="T94" fmla="*/ 9 w 156"/>
                  <a:gd name="T95" fmla="*/ 27 h 68"/>
                  <a:gd name="T96" fmla="*/ 14 w 156"/>
                  <a:gd name="T97" fmla="*/ 31 h 68"/>
                  <a:gd name="T98" fmla="*/ 22 w 156"/>
                  <a:gd name="T99" fmla="*/ 38 h 68"/>
                  <a:gd name="T100" fmla="*/ 31 w 156"/>
                  <a:gd name="T101" fmla="*/ 44 h 68"/>
                  <a:gd name="T102" fmla="*/ 39 w 156"/>
                  <a:gd name="T103" fmla="*/ 51 h 68"/>
                  <a:gd name="T104" fmla="*/ 47 w 156"/>
                  <a:gd name="T105" fmla="*/ 56 h 68"/>
                  <a:gd name="T106" fmla="*/ 55 w 156"/>
                  <a:gd name="T107" fmla="*/ 61 h 68"/>
                  <a:gd name="T108" fmla="*/ 60 w 156"/>
                  <a:gd name="T109" fmla="*/ 65 h 68"/>
                  <a:gd name="T110" fmla="*/ 63 w 156"/>
                  <a:gd name="T111" fmla="*/ 67 h 68"/>
                  <a:gd name="T112" fmla="*/ 65 w 156"/>
                  <a:gd name="T113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6" h="68">
                    <a:moveTo>
                      <a:pt x="65" y="68"/>
                    </a:moveTo>
                    <a:lnTo>
                      <a:pt x="65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71" y="57"/>
                    </a:lnTo>
                    <a:lnTo>
                      <a:pt x="72" y="54"/>
                    </a:lnTo>
                    <a:lnTo>
                      <a:pt x="74" y="52"/>
                    </a:lnTo>
                    <a:lnTo>
                      <a:pt x="77" y="50"/>
                    </a:lnTo>
                    <a:lnTo>
                      <a:pt x="80" y="49"/>
                    </a:lnTo>
                    <a:lnTo>
                      <a:pt x="83" y="46"/>
                    </a:lnTo>
                    <a:lnTo>
                      <a:pt x="87" y="45"/>
                    </a:lnTo>
                    <a:lnTo>
                      <a:pt x="90" y="43"/>
                    </a:lnTo>
                    <a:lnTo>
                      <a:pt x="94" y="43"/>
                    </a:lnTo>
                    <a:lnTo>
                      <a:pt x="99" y="42"/>
                    </a:lnTo>
                    <a:lnTo>
                      <a:pt x="103" y="42"/>
                    </a:lnTo>
                    <a:lnTo>
                      <a:pt x="105" y="42"/>
                    </a:lnTo>
                    <a:lnTo>
                      <a:pt x="109" y="42"/>
                    </a:lnTo>
                    <a:lnTo>
                      <a:pt x="111" y="42"/>
                    </a:lnTo>
                    <a:lnTo>
                      <a:pt x="114" y="43"/>
                    </a:lnTo>
                    <a:lnTo>
                      <a:pt x="116" y="43"/>
                    </a:lnTo>
                    <a:lnTo>
                      <a:pt x="118" y="43"/>
                    </a:lnTo>
                    <a:lnTo>
                      <a:pt x="122" y="43"/>
                    </a:lnTo>
                    <a:lnTo>
                      <a:pt x="124" y="43"/>
                    </a:lnTo>
                    <a:lnTo>
                      <a:pt x="126" y="43"/>
                    </a:lnTo>
                    <a:lnTo>
                      <a:pt x="128" y="44"/>
                    </a:lnTo>
                    <a:lnTo>
                      <a:pt x="131" y="44"/>
                    </a:lnTo>
                    <a:lnTo>
                      <a:pt x="134" y="45"/>
                    </a:lnTo>
                    <a:lnTo>
                      <a:pt x="137" y="45"/>
                    </a:lnTo>
                    <a:lnTo>
                      <a:pt x="142" y="46"/>
                    </a:lnTo>
                    <a:lnTo>
                      <a:pt x="146" y="48"/>
                    </a:lnTo>
                    <a:lnTo>
                      <a:pt x="149" y="49"/>
                    </a:lnTo>
                    <a:lnTo>
                      <a:pt x="151" y="49"/>
                    </a:lnTo>
                    <a:lnTo>
                      <a:pt x="154" y="50"/>
                    </a:lnTo>
                    <a:lnTo>
                      <a:pt x="155" y="50"/>
                    </a:lnTo>
                    <a:lnTo>
                      <a:pt x="156" y="50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151" y="48"/>
                    </a:lnTo>
                    <a:lnTo>
                      <a:pt x="148" y="45"/>
                    </a:lnTo>
                    <a:lnTo>
                      <a:pt x="144" y="43"/>
                    </a:lnTo>
                    <a:lnTo>
                      <a:pt x="140" y="41"/>
                    </a:lnTo>
                    <a:lnTo>
                      <a:pt x="137" y="39"/>
                    </a:lnTo>
                    <a:lnTo>
                      <a:pt x="135" y="38"/>
                    </a:lnTo>
                    <a:lnTo>
                      <a:pt x="132" y="35"/>
                    </a:lnTo>
                    <a:lnTo>
                      <a:pt x="129" y="34"/>
                    </a:lnTo>
                    <a:lnTo>
                      <a:pt x="126" y="32"/>
                    </a:lnTo>
                    <a:lnTo>
                      <a:pt x="124" y="31"/>
                    </a:lnTo>
                    <a:lnTo>
                      <a:pt x="121" y="29"/>
                    </a:lnTo>
                    <a:lnTo>
                      <a:pt x="117" y="28"/>
                    </a:lnTo>
                    <a:lnTo>
                      <a:pt x="114" y="26"/>
                    </a:lnTo>
                    <a:lnTo>
                      <a:pt x="112" y="24"/>
                    </a:lnTo>
                    <a:lnTo>
                      <a:pt x="109" y="22"/>
                    </a:lnTo>
                    <a:lnTo>
                      <a:pt x="105" y="21"/>
                    </a:lnTo>
                    <a:lnTo>
                      <a:pt x="102" y="19"/>
                    </a:lnTo>
                    <a:lnTo>
                      <a:pt x="99" y="18"/>
                    </a:lnTo>
                    <a:lnTo>
                      <a:pt x="95" y="16"/>
                    </a:lnTo>
                    <a:lnTo>
                      <a:pt x="92" y="15"/>
                    </a:lnTo>
                    <a:lnTo>
                      <a:pt x="89" y="13"/>
                    </a:lnTo>
                    <a:lnTo>
                      <a:pt x="85" y="12"/>
                    </a:lnTo>
                    <a:lnTo>
                      <a:pt x="82" y="11"/>
                    </a:lnTo>
                    <a:lnTo>
                      <a:pt x="80" y="10"/>
                    </a:lnTo>
                    <a:lnTo>
                      <a:pt x="77" y="9"/>
                    </a:lnTo>
                    <a:lnTo>
                      <a:pt x="73" y="8"/>
                    </a:lnTo>
                    <a:lnTo>
                      <a:pt x="70" y="7"/>
                    </a:lnTo>
                    <a:lnTo>
                      <a:pt x="68" y="6"/>
                    </a:lnTo>
                    <a:lnTo>
                      <a:pt x="65" y="6"/>
                    </a:lnTo>
                    <a:lnTo>
                      <a:pt x="62" y="5"/>
                    </a:lnTo>
                    <a:lnTo>
                      <a:pt x="60" y="4"/>
                    </a:lnTo>
                    <a:lnTo>
                      <a:pt x="58" y="4"/>
                    </a:lnTo>
                    <a:lnTo>
                      <a:pt x="54" y="2"/>
                    </a:lnTo>
                    <a:lnTo>
                      <a:pt x="49" y="1"/>
                    </a:lnTo>
                    <a:lnTo>
                      <a:pt x="46" y="1"/>
                    </a:lnTo>
                    <a:lnTo>
                      <a:pt x="43" y="1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1" y="1"/>
                    </a:lnTo>
                    <a:lnTo>
                      <a:pt x="16" y="1"/>
                    </a:lnTo>
                    <a:lnTo>
                      <a:pt x="13" y="1"/>
                    </a:lnTo>
                    <a:lnTo>
                      <a:pt x="9" y="4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6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4" y="31"/>
                    </a:lnTo>
                    <a:lnTo>
                      <a:pt x="18" y="34"/>
                    </a:lnTo>
                    <a:lnTo>
                      <a:pt x="22" y="38"/>
                    </a:lnTo>
                    <a:lnTo>
                      <a:pt x="26" y="41"/>
                    </a:lnTo>
                    <a:lnTo>
                      <a:pt x="31" y="44"/>
                    </a:lnTo>
                    <a:lnTo>
                      <a:pt x="35" y="48"/>
                    </a:lnTo>
                    <a:lnTo>
                      <a:pt x="39" y="51"/>
                    </a:lnTo>
                    <a:lnTo>
                      <a:pt x="44" y="54"/>
                    </a:lnTo>
                    <a:lnTo>
                      <a:pt x="47" y="56"/>
                    </a:lnTo>
                    <a:lnTo>
                      <a:pt x="51" y="59"/>
                    </a:lnTo>
                    <a:lnTo>
                      <a:pt x="55" y="61"/>
                    </a:lnTo>
                    <a:lnTo>
                      <a:pt x="58" y="63"/>
                    </a:lnTo>
                    <a:lnTo>
                      <a:pt x="60" y="65"/>
                    </a:lnTo>
                    <a:lnTo>
                      <a:pt x="62" y="66"/>
                    </a:lnTo>
                    <a:lnTo>
                      <a:pt x="63" y="67"/>
                    </a:lnTo>
                    <a:lnTo>
                      <a:pt x="65" y="68"/>
                    </a:lnTo>
                    <a:lnTo>
                      <a:pt x="65" y="68"/>
                    </a:lnTo>
                    <a:close/>
                  </a:path>
                </a:pathLst>
              </a:custGeom>
              <a:solidFill>
                <a:srgbClr val="A6BF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5"/>
              <p:cNvSpPr>
                <a:spLocks/>
              </p:cNvSpPr>
              <p:nvPr/>
            </p:nvSpPr>
            <p:spPr bwMode="auto">
              <a:xfrm>
                <a:off x="4391026" y="1081088"/>
                <a:ext cx="76200" cy="98425"/>
              </a:xfrm>
              <a:custGeom>
                <a:avLst/>
                <a:gdLst>
                  <a:gd name="T0" fmla="*/ 79 w 192"/>
                  <a:gd name="T1" fmla="*/ 69 h 249"/>
                  <a:gd name="T2" fmla="*/ 122 w 192"/>
                  <a:gd name="T3" fmla="*/ 48 h 249"/>
                  <a:gd name="T4" fmla="*/ 192 w 192"/>
                  <a:gd name="T5" fmla="*/ 26 h 249"/>
                  <a:gd name="T6" fmla="*/ 191 w 192"/>
                  <a:gd name="T7" fmla="*/ 28 h 249"/>
                  <a:gd name="T8" fmla="*/ 187 w 192"/>
                  <a:gd name="T9" fmla="*/ 30 h 249"/>
                  <a:gd name="T10" fmla="*/ 180 w 192"/>
                  <a:gd name="T11" fmla="*/ 33 h 249"/>
                  <a:gd name="T12" fmla="*/ 173 w 192"/>
                  <a:gd name="T13" fmla="*/ 39 h 249"/>
                  <a:gd name="T14" fmla="*/ 164 w 192"/>
                  <a:gd name="T15" fmla="*/ 44 h 249"/>
                  <a:gd name="T16" fmla="*/ 157 w 192"/>
                  <a:gd name="T17" fmla="*/ 53 h 249"/>
                  <a:gd name="T18" fmla="*/ 153 w 192"/>
                  <a:gd name="T19" fmla="*/ 56 h 249"/>
                  <a:gd name="T20" fmla="*/ 151 w 192"/>
                  <a:gd name="T21" fmla="*/ 62 h 249"/>
                  <a:gd name="T22" fmla="*/ 149 w 192"/>
                  <a:gd name="T23" fmla="*/ 67 h 249"/>
                  <a:gd name="T24" fmla="*/ 146 w 192"/>
                  <a:gd name="T25" fmla="*/ 73 h 249"/>
                  <a:gd name="T26" fmla="*/ 145 w 192"/>
                  <a:gd name="T27" fmla="*/ 78 h 249"/>
                  <a:gd name="T28" fmla="*/ 144 w 192"/>
                  <a:gd name="T29" fmla="*/ 84 h 249"/>
                  <a:gd name="T30" fmla="*/ 144 w 192"/>
                  <a:gd name="T31" fmla="*/ 89 h 249"/>
                  <a:gd name="T32" fmla="*/ 145 w 192"/>
                  <a:gd name="T33" fmla="*/ 96 h 249"/>
                  <a:gd name="T34" fmla="*/ 146 w 192"/>
                  <a:gd name="T35" fmla="*/ 102 h 249"/>
                  <a:gd name="T36" fmla="*/ 147 w 192"/>
                  <a:gd name="T37" fmla="*/ 109 h 249"/>
                  <a:gd name="T38" fmla="*/ 149 w 192"/>
                  <a:gd name="T39" fmla="*/ 116 h 249"/>
                  <a:gd name="T40" fmla="*/ 150 w 192"/>
                  <a:gd name="T41" fmla="*/ 122 h 249"/>
                  <a:gd name="T42" fmla="*/ 151 w 192"/>
                  <a:gd name="T43" fmla="*/ 129 h 249"/>
                  <a:gd name="T44" fmla="*/ 152 w 192"/>
                  <a:gd name="T45" fmla="*/ 135 h 249"/>
                  <a:gd name="T46" fmla="*/ 153 w 192"/>
                  <a:gd name="T47" fmla="*/ 141 h 249"/>
                  <a:gd name="T48" fmla="*/ 154 w 192"/>
                  <a:gd name="T49" fmla="*/ 148 h 249"/>
                  <a:gd name="T50" fmla="*/ 154 w 192"/>
                  <a:gd name="T51" fmla="*/ 154 h 249"/>
                  <a:gd name="T52" fmla="*/ 154 w 192"/>
                  <a:gd name="T53" fmla="*/ 160 h 249"/>
                  <a:gd name="T54" fmla="*/ 154 w 192"/>
                  <a:gd name="T55" fmla="*/ 165 h 249"/>
                  <a:gd name="T56" fmla="*/ 153 w 192"/>
                  <a:gd name="T57" fmla="*/ 170 h 249"/>
                  <a:gd name="T58" fmla="*/ 149 w 192"/>
                  <a:gd name="T59" fmla="*/ 178 h 249"/>
                  <a:gd name="T60" fmla="*/ 143 w 192"/>
                  <a:gd name="T61" fmla="*/ 186 h 249"/>
                  <a:gd name="T62" fmla="*/ 135 w 192"/>
                  <a:gd name="T63" fmla="*/ 193 h 249"/>
                  <a:gd name="T64" fmla="*/ 128 w 192"/>
                  <a:gd name="T65" fmla="*/ 197 h 249"/>
                  <a:gd name="T66" fmla="*/ 119 w 192"/>
                  <a:gd name="T67" fmla="*/ 202 h 249"/>
                  <a:gd name="T68" fmla="*/ 113 w 192"/>
                  <a:gd name="T69" fmla="*/ 205 h 249"/>
                  <a:gd name="T70" fmla="*/ 108 w 192"/>
                  <a:gd name="T71" fmla="*/ 206 h 249"/>
                  <a:gd name="T72" fmla="*/ 107 w 192"/>
                  <a:gd name="T73" fmla="*/ 206 h 249"/>
                  <a:gd name="T74" fmla="*/ 34 w 192"/>
                  <a:gd name="T75" fmla="*/ 178 h 249"/>
                  <a:gd name="T76" fmla="*/ 17 w 192"/>
                  <a:gd name="T77" fmla="*/ 10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2" h="249">
                    <a:moveTo>
                      <a:pt x="17" y="106"/>
                    </a:moveTo>
                    <a:lnTo>
                      <a:pt x="79" y="69"/>
                    </a:lnTo>
                    <a:lnTo>
                      <a:pt x="59" y="162"/>
                    </a:lnTo>
                    <a:lnTo>
                      <a:pt x="122" y="48"/>
                    </a:lnTo>
                    <a:lnTo>
                      <a:pt x="121" y="0"/>
                    </a:lnTo>
                    <a:lnTo>
                      <a:pt x="192" y="26"/>
                    </a:lnTo>
                    <a:lnTo>
                      <a:pt x="192" y="26"/>
                    </a:lnTo>
                    <a:lnTo>
                      <a:pt x="191" y="28"/>
                    </a:lnTo>
                    <a:lnTo>
                      <a:pt x="189" y="28"/>
                    </a:lnTo>
                    <a:lnTo>
                      <a:pt x="187" y="30"/>
                    </a:lnTo>
                    <a:lnTo>
                      <a:pt x="183" y="31"/>
                    </a:lnTo>
                    <a:lnTo>
                      <a:pt x="180" y="33"/>
                    </a:lnTo>
                    <a:lnTo>
                      <a:pt x="176" y="35"/>
                    </a:lnTo>
                    <a:lnTo>
                      <a:pt x="173" y="39"/>
                    </a:lnTo>
                    <a:lnTo>
                      <a:pt x="168" y="41"/>
                    </a:lnTo>
                    <a:lnTo>
                      <a:pt x="164" y="44"/>
                    </a:lnTo>
                    <a:lnTo>
                      <a:pt x="161" y="48"/>
                    </a:lnTo>
                    <a:lnTo>
                      <a:pt x="157" y="53"/>
                    </a:lnTo>
                    <a:lnTo>
                      <a:pt x="155" y="54"/>
                    </a:lnTo>
                    <a:lnTo>
                      <a:pt x="153" y="56"/>
                    </a:lnTo>
                    <a:lnTo>
                      <a:pt x="152" y="59"/>
                    </a:lnTo>
                    <a:lnTo>
                      <a:pt x="151" y="62"/>
                    </a:lnTo>
                    <a:lnTo>
                      <a:pt x="149" y="64"/>
                    </a:lnTo>
                    <a:lnTo>
                      <a:pt x="149" y="67"/>
                    </a:lnTo>
                    <a:lnTo>
                      <a:pt x="147" y="69"/>
                    </a:lnTo>
                    <a:lnTo>
                      <a:pt x="146" y="73"/>
                    </a:lnTo>
                    <a:lnTo>
                      <a:pt x="145" y="75"/>
                    </a:lnTo>
                    <a:lnTo>
                      <a:pt x="145" y="78"/>
                    </a:lnTo>
                    <a:lnTo>
                      <a:pt x="144" y="80"/>
                    </a:lnTo>
                    <a:lnTo>
                      <a:pt x="144" y="84"/>
                    </a:lnTo>
                    <a:lnTo>
                      <a:pt x="144" y="87"/>
                    </a:lnTo>
                    <a:lnTo>
                      <a:pt x="144" y="89"/>
                    </a:lnTo>
                    <a:lnTo>
                      <a:pt x="145" y="93"/>
                    </a:lnTo>
                    <a:lnTo>
                      <a:pt x="145" y="96"/>
                    </a:lnTo>
                    <a:lnTo>
                      <a:pt x="145" y="99"/>
                    </a:lnTo>
                    <a:lnTo>
                      <a:pt x="146" y="102"/>
                    </a:lnTo>
                    <a:lnTo>
                      <a:pt x="146" y="106"/>
                    </a:lnTo>
                    <a:lnTo>
                      <a:pt x="147" y="109"/>
                    </a:lnTo>
                    <a:lnTo>
                      <a:pt x="147" y="112"/>
                    </a:lnTo>
                    <a:lnTo>
                      <a:pt x="149" y="116"/>
                    </a:lnTo>
                    <a:lnTo>
                      <a:pt x="149" y="119"/>
                    </a:lnTo>
                    <a:lnTo>
                      <a:pt x="150" y="122"/>
                    </a:lnTo>
                    <a:lnTo>
                      <a:pt x="151" y="126"/>
                    </a:lnTo>
                    <a:lnTo>
                      <a:pt x="151" y="129"/>
                    </a:lnTo>
                    <a:lnTo>
                      <a:pt x="151" y="131"/>
                    </a:lnTo>
                    <a:lnTo>
                      <a:pt x="152" y="135"/>
                    </a:lnTo>
                    <a:lnTo>
                      <a:pt x="153" y="138"/>
                    </a:lnTo>
                    <a:lnTo>
                      <a:pt x="153" y="141"/>
                    </a:lnTo>
                    <a:lnTo>
                      <a:pt x="153" y="144"/>
                    </a:lnTo>
                    <a:lnTo>
                      <a:pt x="154" y="148"/>
                    </a:lnTo>
                    <a:lnTo>
                      <a:pt x="154" y="151"/>
                    </a:lnTo>
                    <a:lnTo>
                      <a:pt x="154" y="154"/>
                    </a:lnTo>
                    <a:lnTo>
                      <a:pt x="154" y="156"/>
                    </a:lnTo>
                    <a:lnTo>
                      <a:pt x="154" y="160"/>
                    </a:lnTo>
                    <a:lnTo>
                      <a:pt x="154" y="162"/>
                    </a:lnTo>
                    <a:lnTo>
                      <a:pt x="154" y="165"/>
                    </a:lnTo>
                    <a:lnTo>
                      <a:pt x="153" y="167"/>
                    </a:lnTo>
                    <a:lnTo>
                      <a:pt x="153" y="170"/>
                    </a:lnTo>
                    <a:lnTo>
                      <a:pt x="151" y="174"/>
                    </a:lnTo>
                    <a:lnTo>
                      <a:pt x="149" y="178"/>
                    </a:lnTo>
                    <a:lnTo>
                      <a:pt x="145" y="183"/>
                    </a:lnTo>
                    <a:lnTo>
                      <a:pt x="143" y="186"/>
                    </a:lnTo>
                    <a:lnTo>
                      <a:pt x="139" y="189"/>
                    </a:lnTo>
                    <a:lnTo>
                      <a:pt x="135" y="193"/>
                    </a:lnTo>
                    <a:lnTo>
                      <a:pt x="131" y="195"/>
                    </a:lnTo>
                    <a:lnTo>
                      <a:pt x="128" y="197"/>
                    </a:lnTo>
                    <a:lnTo>
                      <a:pt x="123" y="199"/>
                    </a:lnTo>
                    <a:lnTo>
                      <a:pt x="119" y="202"/>
                    </a:lnTo>
                    <a:lnTo>
                      <a:pt x="116" y="203"/>
                    </a:lnTo>
                    <a:lnTo>
                      <a:pt x="113" y="205"/>
                    </a:lnTo>
                    <a:lnTo>
                      <a:pt x="110" y="205"/>
                    </a:lnTo>
                    <a:lnTo>
                      <a:pt x="108" y="206"/>
                    </a:lnTo>
                    <a:lnTo>
                      <a:pt x="107" y="206"/>
                    </a:lnTo>
                    <a:lnTo>
                      <a:pt x="107" y="206"/>
                    </a:lnTo>
                    <a:lnTo>
                      <a:pt x="119" y="249"/>
                    </a:lnTo>
                    <a:lnTo>
                      <a:pt x="34" y="178"/>
                    </a:lnTo>
                    <a:lnTo>
                      <a:pt x="0" y="181"/>
                    </a:lnTo>
                    <a:lnTo>
                      <a:pt x="17" y="106"/>
                    </a:lnTo>
                    <a:lnTo>
                      <a:pt x="17" y="106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6"/>
              <p:cNvSpPr>
                <a:spLocks/>
              </p:cNvSpPr>
              <p:nvPr/>
            </p:nvSpPr>
            <p:spPr bwMode="auto">
              <a:xfrm>
                <a:off x="4367213" y="1177926"/>
                <a:ext cx="26988" cy="36513"/>
              </a:xfrm>
              <a:custGeom>
                <a:avLst/>
                <a:gdLst>
                  <a:gd name="T0" fmla="*/ 3 w 67"/>
                  <a:gd name="T1" fmla="*/ 0 h 91"/>
                  <a:gd name="T2" fmla="*/ 20 w 67"/>
                  <a:gd name="T3" fmla="*/ 35 h 91"/>
                  <a:gd name="T4" fmla="*/ 67 w 67"/>
                  <a:gd name="T5" fmla="*/ 51 h 91"/>
                  <a:gd name="T6" fmla="*/ 37 w 67"/>
                  <a:gd name="T7" fmla="*/ 91 h 91"/>
                  <a:gd name="T8" fmla="*/ 0 w 67"/>
                  <a:gd name="T9" fmla="*/ 41 h 91"/>
                  <a:gd name="T10" fmla="*/ 3 w 67"/>
                  <a:gd name="T11" fmla="*/ 0 h 91"/>
                  <a:gd name="T12" fmla="*/ 3 w 6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91">
                    <a:moveTo>
                      <a:pt x="3" y="0"/>
                    </a:moveTo>
                    <a:lnTo>
                      <a:pt x="20" y="35"/>
                    </a:lnTo>
                    <a:lnTo>
                      <a:pt x="67" y="51"/>
                    </a:lnTo>
                    <a:lnTo>
                      <a:pt x="37" y="91"/>
                    </a:lnTo>
                    <a:lnTo>
                      <a:pt x="0" y="4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C991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7"/>
              <p:cNvSpPr>
                <a:spLocks/>
              </p:cNvSpPr>
              <p:nvPr/>
            </p:nvSpPr>
            <p:spPr bwMode="auto">
              <a:xfrm>
                <a:off x="4341813" y="1150938"/>
                <a:ext cx="36513" cy="79375"/>
              </a:xfrm>
              <a:custGeom>
                <a:avLst/>
                <a:gdLst>
                  <a:gd name="T0" fmla="*/ 39 w 92"/>
                  <a:gd name="T1" fmla="*/ 24 h 202"/>
                  <a:gd name="T2" fmla="*/ 39 w 92"/>
                  <a:gd name="T3" fmla="*/ 115 h 202"/>
                  <a:gd name="T4" fmla="*/ 38 w 92"/>
                  <a:gd name="T5" fmla="*/ 195 h 202"/>
                  <a:gd name="T6" fmla="*/ 37 w 92"/>
                  <a:gd name="T7" fmla="*/ 193 h 202"/>
                  <a:gd name="T8" fmla="*/ 34 w 92"/>
                  <a:gd name="T9" fmla="*/ 187 h 202"/>
                  <a:gd name="T10" fmla="*/ 32 w 92"/>
                  <a:gd name="T11" fmla="*/ 183 h 202"/>
                  <a:gd name="T12" fmla="*/ 29 w 92"/>
                  <a:gd name="T13" fmla="*/ 177 h 202"/>
                  <a:gd name="T14" fmla="*/ 26 w 92"/>
                  <a:gd name="T15" fmla="*/ 172 h 202"/>
                  <a:gd name="T16" fmla="*/ 24 w 92"/>
                  <a:gd name="T17" fmla="*/ 165 h 202"/>
                  <a:gd name="T18" fmla="*/ 21 w 92"/>
                  <a:gd name="T19" fmla="*/ 159 h 202"/>
                  <a:gd name="T20" fmla="*/ 18 w 92"/>
                  <a:gd name="T21" fmla="*/ 151 h 202"/>
                  <a:gd name="T22" fmla="*/ 16 w 92"/>
                  <a:gd name="T23" fmla="*/ 143 h 202"/>
                  <a:gd name="T24" fmla="*/ 13 w 92"/>
                  <a:gd name="T25" fmla="*/ 136 h 202"/>
                  <a:gd name="T26" fmla="*/ 11 w 92"/>
                  <a:gd name="T27" fmla="*/ 127 h 202"/>
                  <a:gd name="T28" fmla="*/ 9 w 92"/>
                  <a:gd name="T29" fmla="*/ 118 h 202"/>
                  <a:gd name="T30" fmla="*/ 6 w 92"/>
                  <a:gd name="T31" fmla="*/ 109 h 202"/>
                  <a:gd name="T32" fmla="*/ 5 w 92"/>
                  <a:gd name="T33" fmla="*/ 100 h 202"/>
                  <a:gd name="T34" fmla="*/ 3 w 92"/>
                  <a:gd name="T35" fmla="*/ 95 h 202"/>
                  <a:gd name="T36" fmla="*/ 3 w 92"/>
                  <a:gd name="T37" fmla="*/ 90 h 202"/>
                  <a:gd name="T38" fmla="*/ 2 w 92"/>
                  <a:gd name="T39" fmla="*/ 81 h 202"/>
                  <a:gd name="T40" fmla="*/ 1 w 92"/>
                  <a:gd name="T41" fmla="*/ 72 h 202"/>
                  <a:gd name="T42" fmla="*/ 1 w 92"/>
                  <a:gd name="T43" fmla="*/ 63 h 202"/>
                  <a:gd name="T44" fmla="*/ 0 w 92"/>
                  <a:gd name="T45" fmla="*/ 53 h 202"/>
                  <a:gd name="T46" fmla="*/ 0 w 92"/>
                  <a:gd name="T47" fmla="*/ 45 h 202"/>
                  <a:gd name="T48" fmla="*/ 1 w 92"/>
                  <a:gd name="T49" fmla="*/ 38 h 202"/>
                  <a:gd name="T50" fmla="*/ 1 w 92"/>
                  <a:gd name="T51" fmla="*/ 31 h 202"/>
                  <a:gd name="T52" fmla="*/ 2 w 92"/>
                  <a:gd name="T53" fmla="*/ 23 h 202"/>
                  <a:gd name="T54" fmla="*/ 3 w 92"/>
                  <a:gd name="T55" fmla="*/ 18 h 202"/>
                  <a:gd name="T56" fmla="*/ 3 w 92"/>
                  <a:gd name="T57" fmla="*/ 12 h 202"/>
                  <a:gd name="T58" fmla="*/ 4 w 92"/>
                  <a:gd name="T59" fmla="*/ 8 h 202"/>
                  <a:gd name="T60" fmla="*/ 5 w 92"/>
                  <a:gd name="T61" fmla="*/ 1 h 202"/>
                  <a:gd name="T62" fmla="*/ 5 w 92"/>
                  <a:gd name="T63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" h="202">
                    <a:moveTo>
                      <a:pt x="5" y="0"/>
                    </a:moveTo>
                    <a:lnTo>
                      <a:pt x="39" y="24"/>
                    </a:lnTo>
                    <a:lnTo>
                      <a:pt x="45" y="68"/>
                    </a:lnTo>
                    <a:lnTo>
                      <a:pt x="39" y="115"/>
                    </a:lnTo>
                    <a:lnTo>
                      <a:pt x="92" y="202"/>
                    </a:lnTo>
                    <a:lnTo>
                      <a:pt x="38" y="195"/>
                    </a:lnTo>
                    <a:lnTo>
                      <a:pt x="38" y="194"/>
                    </a:lnTo>
                    <a:lnTo>
                      <a:pt x="37" y="193"/>
                    </a:lnTo>
                    <a:lnTo>
                      <a:pt x="35" y="190"/>
                    </a:lnTo>
                    <a:lnTo>
                      <a:pt x="34" y="187"/>
                    </a:lnTo>
                    <a:lnTo>
                      <a:pt x="33" y="185"/>
                    </a:lnTo>
                    <a:lnTo>
                      <a:pt x="32" y="183"/>
                    </a:lnTo>
                    <a:lnTo>
                      <a:pt x="31" y="180"/>
                    </a:lnTo>
                    <a:lnTo>
                      <a:pt x="29" y="177"/>
                    </a:lnTo>
                    <a:lnTo>
                      <a:pt x="28" y="174"/>
                    </a:lnTo>
                    <a:lnTo>
                      <a:pt x="26" y="172"/>
                    </a:lnTo>
                    <a:lnTo>
                      <a:pt x="25" y="169"/>
                    </a:lnTo>
                    <a:lnTo>
                      <a:pt x="24" y="165"/>
                    </a:lnTo>
                    <a:lnTo>
                      <a:pt x="23" y="162"/>
                    </a:lnTo>
                    <a:lnTo>
                      <a:pt x="21" y="159"/>
                    </a:lnTo>
                    <a:lnTo>
                      <a:pt x="20" y="154"/>
                    </a:lnTo>
                    <a:lnTo>
                      <a:pt x="18" y="151"/>
                    </a:lnTo>
                    <a:lnTo>
                      <a:pt x="17" y="147"/>
                    </a:lnTo>
                    <a:lnTo>
                      <a:pt x="16" y="143"/>
                    </a:lnTo>
                    <a:lnTo>
                      <a:pt x="14" y="139"/>
                    </a:lnTo>
                    <a:lnTo>
                      <a:pt x="13" y="136"/>
                    </a:lnTo>
                    <a:lnTo>
                      <a:pt x="12" y="130"/>
                    </a:lnTo>
                    <a:lnTo>
                      <a:pt x="11" y="127"/>
                    </a:lnTo>
                    <a:lnTo>
                      <a:pt x="10" y="121"/>
                    </a:lnTo>
                    <a:lnTo>
                      <a:pt x="9" y="118"/>
                    </a:lnTo>
                    <a:lnTo>
                      <a:pt x="7" y="112"/>
                    </a:lnTo>
                    <a:lnTo>
                      <a:pt x="6" y="109"/>
                    </a:lnTo>
                    <a:lnTo>
                      <a:pt x="5" y="104"/>
                    </a:lnTo>
                    <a:lnTo>
                      <a:pt x="5" y="100"/>
                    </a:lnTo>
                    <a:lnTo>
                      <a:pt x="4" y="97"/>
                    </a:lnTo>
                    <a:lnTo>
                      <a:pt x="3" y="95"/>
                    </a:lnTo>
                    <a:lnTo>
                      <a:pt x="3" y="93"/>
                    </a:lnTo>
                    <a:lnTo>
                      <a:pt x="3" y="90"/>
                    </a:lnTo>
                    <a:lnTo>
                      <a:pt x="2" y="85"/>
                    </a:lnTo>
                    <a:lnTo>
                      <a:pt x="2" y="81"/>
                    </a:lnTo>
                    <a:lnTo>
                      <a:pt x="1" y="76"/>
                    </a:lnTo>
                    <a:lnTo>
                      <a:pt x="1" y="72"/>
                    </a:lnTo>
                    <a:lnTo>
                      <a:pt x="1" y="66"/>
                    </a:lnTo>
                    <a:lnTo>
                      <a:pt x="1" y="63"/>
                    </a:lnTo>
                    <a:lnTo>
                      <a:pt x="0" y="57"/>
                    </a:lnTo>
                    <a:lnTo>
                      <a:pt x="0" y="53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0" y="41"/>
                    </a:lnTo>
                    <a:lnTo>
                      <a:pt x="1" y="38"/>
                    </a:lnTo>
                    <a:lnTo>
                      <a:pt x="1" y="34"/>
                    </a:lnTo>
                    <a:lnTo>
                      <a:pt x="1" y="31"/>
                    </a:lnTo>
                    <a:lnTo>
                      <a:pt x="1" y="27"/>
                    </a:lnTo>
                    <a:lnTo>
                      <a:pt x="2" y="23"/>
                    </a:lnTo>
                    <a:lnTo>
                      <a:pt x="2" y="20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5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8"/>
              <p:cNvSpPr>
                <a:spLocks/>
              </p:cNvSpPr>
              <p:nvPr/>
            </p:nvSpPr>
            <p:spPr bwMode="auto">
              <a:xfrm>
                <a:off x="4303713" y="1195388"/>
                <a:ext cx="22225" cy="34925"/>
              </a:xfrm>
              <a:custGeom>
                <a:avLst/>
                <a:gdLst>
                  <a:gd name="T0" fmla="*/ 0 w 57"/>
                  <a:gd name="T1" fmla="*/ 0 h 91"/>
                  <a:gd name="T2" fmla="*/ 42 w 57"/>
                  <a:gd name="T3" fmla="*/ 51 h 91"/>
                  <a:gd name="T4" fmla="*/ 57 w 57"/>
                  <a:gd name="T5" fmla="*/ 91 h 91"/>
                  <a:gd name="T6" fmla="*/ 19 w 57"/>
                  <a:gd name="T7" fmla="*/ 91 h 91"/>
                  <a:gd name="T8" fmla="*/ 4 w 57"/>
                  <a:gd name="T9" fmla="*/ 47 h 91"/>
                  <a:gd name="T10" fmla="*/ 0 w 57"/>
                  <a:gd name="T11" fmla="*/ 0 h 91"/>
                  <a:gd name="T12" fmla="*/ 0 w 57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91">
                    <a:moveTo>
                      <a:pt x="0" y="0"/>
                    </a:moveTo>
                    <a:lnTo>
                      <a:pt x="42" y="51"/>
                    </a:lnTo>
                    <a:lnTo>
                      <a:pt x="57" y="91"/>
                    </a:lnTo>
                    <a:lnTo>
                      <a:pt x="19" y="91"/>
                    </a:lnTo>
                    <a:lnTo>
                      <a:pt x="4" y="4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B3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9"/>
              <p:cNvSpPr>
                <a:spLocks/>
              </p:cNvSpPr>
              <p:nvPr/>
            </p:nvSpPr>
            <p:spPr bwMode="auto">
              <a:xfrm>
                <a:off x="4365626" y="1085851"/>
                <a:ext cx="28575" cy="100013"/>
              </a:xfrm>
              <a:custGeom>
                <a:avLst/>
                <a:gdLst>
                  <a:gd name="T0" fmla="*/ 15 w 73"/>
                  <a:gd name="T1" fmla="*/ 30 h 249"/>
                  <a:gd name="T2" fmla="*/ 34 w 73"/>
                  <a:gd name="T3" fmla="*/ 39 h 249"/>
                  <a:gd name="T4" fmla="*/ 61 w 73"/>
                  <a:gd name="T5" fmla="*/ 0 h 249"/>
                  <a:gd name="T6" fmla="*/ 73 w 73"/>
                  <a:gd name="T7" fmla="*/ 18 h 249"/>
                  <a:gd name="T8" fmla="*/ 61 w 73"/>
                  <a:gd name="T9" fmla="*/ 56 h 249"/>
                  <a:gd name="T10" fmla="*/ 68 w 73"/>
                  <a:gd name="T11" fmla="*/ 101 h 249"/>
                  <a:gd name="T12" fmla="*/ 54 w 73"/>
                  <a:gd name="T13" fmla="*/ 144 h 249"/>
                  <a:gd name="T14" fmla="*/ 65 w 73"/>
                  <a:gd name="T15" fmla="*/ 184 h 249"/>
                  <a:gd name="T16" fmla="*/ 34 w 73"/>
                  <a:gd name="T17" fmla="*/ 249 h 249"/>
                  <a:gd name="T18" fmla="*/ 0 w 73"/>
                  <a:gd name="T19" fmla="*/ 172 h 249"/>
                  <a:gd name="T20" fmla="*/ 24 w 73"/>
                  <a:gd name="T21" fmla="*/ 132 h 249"/>
                  <a:gd name="T22" fmla="*/ 8 w 73"/>
                  <a:gd name="T23" fmla="*/ 97 h 249"/>
                  <a:gd name="T24" fmla="*/ 26 w 73"/>
                  <a:gd name="T25" fmla="*/ 66 h 249"/>
                  <a:gd name="T26" fmla="*/ 15 w 73"/>
                  <a:gd name="T27" fmla="*/ 30 h 249"/>
                  <a:gd name="T28" fmla="*/ 15 w 73"/>
                  <a:gd name="T29" fmla="*/ 3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249">
                    <a:moveTo>
                      <a:pt x="15" y="30"/>
                    </a:moveTo>
                    <a:lnTo>
                      <a:pt x="34" y="39"/>
                    </a:lnTo>
                    <a:lnTo>
                      <a:pt x="61" y="0"/>
                    </a:lnTo>
                    <a:lnTo>
                      <a:pt x="73" y="18"/>
                    </a:lnTo>
                    <a:lnTo>
                      <a:pt x="61" y="56"/>
                    </a:lnTo>
                    <a:lnTo>
                      <a:pt x="68" y="101"/>
                    </a:lnTo>
                    <a:lnTo>
                      <a:pt x="54" y="144"/>
                    </a:lnTo>
                    <a:lnTo>
                      <a:pt x="65" y="184"/>
                    </a:lnTo>
                    <a:lnTo>
                      <a:pt x="34" y="249"/>
                    </a:lnTo>
                    <a:lnTo>
                      <a:pt x="0" y="172"/>
                    </a:lnTo>
                    <a:lnTo>
                      <a:pt x="24" y="132"/>
                    </a:lnTo>
                    <a:lnTo>
                      <a:pt x="8" y="97"/>
                    </a:lnTo>
                    <a:lnTo>
                      <a:pt x="26" y="66"/>
                    </a:lnTo>
                    <a:lnTo>
                      <a:pt x="15" y="30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963D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05162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 animBg="1"/>
      <p:bldP spid="4" grpId="0" uiExpand="1" build="allAtOnce" animBg="1"/>
      <p:bldP spid="16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Main 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8" descr="C:\Users\Julia\AppData\Local\Microsoft\Windows\INetCache\IE\JDBY80EK\questions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332656"/>
            <a:ext cx="1072290" cy="90872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 bwMode="auto">
          <a:xfrm>
            <a:off x="609600" y="1412776"/>
            <a:ext cx="8077200" cy="172819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600"/>
              </a:spcAft>
            </a:pPr>
            <a:r>
              <a:rPr lang="en-US" alt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Is randomization necessary for </a:t>
            </a:r>
            <a:r>
              <a:rPr lang="en-US" altLang="en-US" sz="44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submodular</a:t>
            </a:r>
            <a:r>
              <a:rPr lang="en-US" alt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maximization? </a:t>
            </a:r>
            <a:endParaRPr lang="en-US" sz="4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39952" y="3212976"/>
            <a:ext cx="576064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ounded Rectangle 8"/>
          <p:cNvSpPr/>
          <p:nvPr/>
        </p:nvSpPr>
        <p:spPr bwMode="auto">
          <a:xfrm>
            <a:off x="599256" y="3645024"/>
            <a:ext cx="8077200" cy="29523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  <a:buNone/>
            </a:pPr>
            <a:r>
              <a:rPr lang="en-US" sz="2400" b="1" u="sng" dirty="0" smtClean="0"/>
              <a:t>Reasons for “not necessary”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Most approximation algorithms can be </a:t>
            </a:r>
            <a:r>
              <a:rPr lang="en-US" sz="2400" dirty="0" err="1" smtClean="0"/>
              <a:t>derandomized</a:t>
            </a:r>
            <a:r>
              <a:rPr lang="en-US" sz="24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“Not necessary” is the default …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599256" y="3645024"/>
            <a:ext cx="8077200" cy="29523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  <a:buNone/>
            </a:pPr>
            <a:r>
              <a:rPr lang="en-US" sz="2400" b="1" u="sng" dirty="0" smtClean="0"/>
              <a:t>Reasons for “necessary”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Currently most (best) known algorithms are randomized.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Algorithms are assumed to access the function via a value oracle. This makes it difficult to apply standard techniques (e.g., conditional expectations).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Algorithms based on the </a:t>
            </a:r>
            <a:r>
              <a:rPr lang="en-US" sz="2400" dirty="0" err="1" smtClean="0"/>
              <a:t>multilinear</a:t>
            </a:r>
            <a:r>
              <a:rPr lang="en-US" sz="2400" dirty="0" smtClean="0"/>
              <a:t> extension are inherently randomized.</a:t>
            </a:r>
          </a:p>
        </p:txBody>
      </p:sp>
      <p:sp>
        <p:nvSpPr>
          <p:cNvPr id="11" name="Cloud Callout 10"/>
          <p:cNvSpPr/>
          <p:nvPr/>
        </p:nvSpPr>
        <p:spPr>
          <a:xfrm>
            <a:off x="395536" y="1196752"/>
            <a:ext cx="8208912" cy="3168352"/>
          </a:xfrm>
          <a:prstGeom prst="cloudCallout">
            <a:avLst>
              <a:gd name="adj1" fmla="val 38564"/>
              <a:gd name="adj2" fmla="val 61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342900" indent="-342900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Algorithms should be polynomial in |</a:t>
            </a:r>
            <a:r>
              <a:rPr lang="en-US" sz="2400" i="1" dirty="0" smtClean="0">
                <a:solidFill>
                  <a:schemeClr val="tx1"/>
                </a:solidFill>
              </a:rPr>
              <a:t>N</a:t>
            </a:r>
            <a:r>
              <a:rPr lang="en-US" sz="2400" dirty="0" smtClean="0">
                <a:solidFill>
                  <a:schemeClr val="tx1"/>
                </a:solidFill>
              </a:rPr>
              <a:t>|.</a:t>
            </a:r>
          </a:p>
          <a:p>
            <a:pPr marL="342900" indent="-342900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Representation of </a:t>
            </a:r>
            <a:r>
              <a:rPr lang="en-US" sz="2400" i="1" dirty="0" smtClean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 might be very large.</a:t>
            </a:r>
          </a:p>
          <a:p>
            <a:pPr marL="342900" indent="-342900">
              <a:spcAft>
                <a:spcPct val="300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Assume access via a </a:t>
            </a:r>
            <a:r>
              <a:rPr lang="en-US" sz="2400" u="sng" dirty="0" smtClean="0">
                <a:solidFill>
                  <a:schemeClr val="tx1"/>
                </a:solidFill>
                <a:cs typeface="Arial" pitchFamily="34" charset="0"/>
              </a:rPr>
              <a:t>value oracle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:</a:t>
            </a:r>
          </a:p>
          <a:p>
            <a:pPr marL="342900" indent="-342900">
              <a:spcAft>
                <a:spcPct val="30000"/>
              </a:spcAft>
            </a:pP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		Given a subset 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 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N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, returns </a:t>
            </a:r>
            <a:r>
              <a:rPr lang="en-US" sz="2400" i="1" dirty="0" smtClean="0">
                <a:solidFill>
                  <a:schemeClr val="tx1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).</a:t>
            </a:r>
            <a:endParaRPr lang="en-US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1692" y="1844824"/>
            <a:ext cx="1028700" cy="1316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8" grpId="0" animBg="1"/>
      <p:bldP spid="9" grpId="0" uiExpand="1" build="allAtOnce" animBg="1"/>
      <p:bldP spid="10" grpId="0" uiExpand="1" build="allAtOnce" animBg="1"/>
      <p:bldP spid="11" grpId="0" uiExpand="1" build="allAtOnce" animBg="1"/>
      <p:bldP spid="11" grpI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History and Results: Unconstrained Maximization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2" name="Rounded Rectangle 41"/>
          <p:cNvSpPr/>
          <p:nvPr/>
        </p:nvSpPr>
        <p:spPr bwMode="auto">
          <a:xfrm>
            <a:off x="467544" y="1196752"/>
            <a:ext cx="8077200" cy="20882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Randomized Approximation Algorithms</a:t>
            </a:r>
          </a:p>
          <a:p>
            <a:r>
              <a:rPr lang="en-US" sz="2400" dirty="0" smtClean="0"/>
              <a:t>0.4   – non-oblivious local search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07]</a:t>
            </a:r>
          </a:p>
          <a:p>
            <a:r>
              <a:rPr lang="en-US" sz="2400" dirty="0" smtClean="0"/>
              <a:t>0.41 – simulated annealing [</a:t>
            </a:r>
            <a:r>
              <a:rPr lang="en-US" sz="2400" dirty="0" err="1" smtClean="0"/>
              <a:t>Oveis</a:t>
            </a:r>
            <a:r>
              <a:rPr lang="en-US" sz="2400" dirty="0" smtClean="0"/>
              <a:t> </a:t>
            </a:r>
            <a:r>
              <a:rPr lang="en-US" sz="2400" dirty="0" err="1" smtClean="0"/>
              <a:t>Gharan</a:t>
            </a:r>
            <a:r>
              <a:rPr lang="en-US" sz="2400" dirty="0" smtClean="0"/>
              <a:t> and </a:t>
            </a:r>
            <a:r>
              <a:rPr lang="en-US" sz="2400" dirty="0" err="1" smtClean="0"/>
              <a:t>Vondrak</a:t>
            </a:r>
            <a:r>
              <a:rPr lang="en-US" sz="2400" dirty="0" smtClean="0"/>
              <a:t> 11]</a:t>
            </a:r>
          </a:p>
          <a:p>
            <a:r>
              <a:rPr lang="en-US" sz="2400" dirty="0" smtClean="0"/>
              <a:t>0.42 – structural continuous greedy [Feldman et al. 11]</a:t>
            </a:r>
          </a:p>
          <a:p>
            <a:r>
              <a:rPr lang="en-US" sz="2400" dirty="0" smtClean="0"/>
              <a:t>0.5   – double greedy [Buchbinder et al. 12]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467544" y="4365104"/>
            <a:ext cx="8077200" cy="172819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Deterministic Approximation Algorithms</a:t>
            </a:r>
          </a:p>
          <a:p>
            <a:r>
              <a:rPr lang="en-US" sz="2400" dirty="0" smtClean="0"/>
              <a:t>0.33 – local search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07]</a:t>
            </a:r>
          </a:p>
          <a:p>
            <a:r>
              <a:rPr lang="en-US" sz="2400" dirty="0" smtClean="0"/>
              <a:t>0.4   – </a:t>
            </a:r>
            <a:r>
              <a:rPr lang="en-US" sz="2400" dirty="0" err="1" smtClean="0"/>
              <a:t>recurisve</a:t>
            </a:r>
            <a:r>
              <a:rPr lang="en-US" sz="2400" dirty="0" smtClean="0"/>
              <a:t> local search [</a:t>
            </a:r>
            <a:r>
              <a:rPr lang="en-US" sz="2400" dirty="0" err="1" smtClean="0"/>
              <a:t>Dobzinski</a:t>
            </a:r>
            <a:r>
              <a:rPr lang="en-US" sz="2400" dirty="0" smtClean="0"/>
              <a:t> and </a:t>
            </a:r>
            <a:r>
              <a:rPr lang="en-US" sz="2400" dirty="0" err="1" smtClean="0"/>
              <a:t>Mor</a:t>
            </a:r>
            <a:r>
              <a:rPr lang="en-US" sz="2400" dirty="0" smtClean="0"/>
              <a:t> 15]</a:t>
            </a:r>
          </a:p>
          <a:p>
            <a:pPr marL="808038" indent="-808038"/>
            <a:r>
              <a:rPr lang="en-US" sz="2400" dirty="0" smtClean="0"/>
              <a:t>0.5   – </a:t>
            </a:r>
            <a:r>
              <a:rPr lang="en-US" sz="2400" dirty="0" err="1" smtClean="0"/>
              <a:t>derandomized</a:t>
            </a:r>
            <a:r>
              <a:rPr lang="en-US" sz="2400" dirty="0" smtClean="0"/>
              <a:t> double greedy [this work]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467544" y="3356992"/>
            <a:ext cx="807720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Approximation Hardness</a:t>
            </a:r>
          </a:p>
          <a:p>
            <a:r>
              <a:rPr lang="en-US" sz="2400" dirty="0" smtClean="0"/>
              <a:t>0.5   – information theoretic based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07]</a:t>
            </a:r>
          </a:p>
        </p:txBody>
      </p:sp>
      <p:pic>
        <p:nvPicPr>
          <p:cNvPr id="206849" name="Picture 1" descr="C:\Users\User\AppData\Local\Microsoft\Windows\INetCache\IE\SM0DWDXD\hourglass-1611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4536">
            <a:off x="7923975" y="348183"/>
            <a:ext cx="629142" cy="989314"/>
          </a:xfrm>
          <a:prstGeom prst="rect">
            <a:avLst/>
          </a:prstGeom>
          <a:noFill/>
        </p:spPr>
      </p:pic>
      <p:sp>
        <p:nvSpPr>
          <p:cNvPr id="8" name="Curved Left Arrow 7"/>
          <p:cNvSpPr/>
          <p:nvPr/>
        </p:nvSpPr>
        <p:spPr>
          <a:xfrm>
            <a:off x="7020272" y="2852936"/>
            <a:ext cx="1224136" cy="324036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02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allAtOnce" animBg="1"/>
      <p:bldP spid="43" grpId="0" uiExpand="1" build="allAtOnce" animBg="1"/>
      <p:bldP spid="44" grpId="0" build="allAtOnce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History and Results: Cardinality Constraint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2" name="Rounded Rectangle 41"/>
          <p:cNvSpPr/>
          <p:nvPr/>
        </p:nvSpPr>
        <p:spPr bwMode="auto">
          <a:xfrm>
            <a:off x="467544" y="1196752"/>
            <a:ext cx="8077200" cy="2808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Approximation Algorithms</a:t>
            </a:r>
          </a:p>
          <a:p>
            <a:r>
              <a:rPr lang="en-US" sz="2400" dirty="0" smtClean="0"/>
              <a:t>0.25   – local search [Lee et al. 10]</a:t>
            </a:r>
          </a:p>
          <a:p>
            <a:r>
              <a:rPr lang="en-US" sz="2400" dirty="0" smtClean="0"/>
              <a:t>0.309 – fractional local search [Vondrak 13]</a:t>
            </a:r>
          </a:p>
          <a:p>
            <a:r>
              <a:rPr lang="en-US" sz="2400" dirty="0" smtClean="0"/>
              <a:t>0.325 – simulated annealing [</a:t>
            </a:r>
            <a:r>
              <a:rPr lang="en-US" sz="2400" dirty="0" err="1" smtClean="0"/>
              <a:t>Oveis</a:t>
            </a:r>
            <a:r>
              <a:rPr lang="en-US" sz="2400" dirty="0" smtClean="0"/>
              <a:t> </a:t>
            </a:r>
            <a:r>
              <a:rPr lang="en-US" sz="2400" dirty="0" err="1" smtClean="0"/>
              <a:t>Gharan</a:t>
            </a:r>
            <a:r>
              <a:rPr lang="en-US" sz="2400" dirty="0" smtClean="0"/>
              <a:t> and Vondrak 11]</a:t>
            </a:r>
          </a:p>
          <a:p>
            <a:r>
              <a:rPr lang="en-US" sz="2400" dirty="0" smtClean="0"/>
              <a:t>0.367 – measured continuous greedy [Feldman et al. 11]</a:t>
            </a:r>
          </a:p>
          <a:p>
            <a:r>
              <a:rPr lang="en-US" sz="2400" dirty="0" smtClean="0"/>
              <a:t>0.367 (faster) – random greedy [Buchbinder et al. 14]</a:t>
            </a:r>
          </a:p>
          <a:p>
            <a:r>
              <a:rPr lang="en-US" sz="2400" dirty="0" smtClean="0"/>
              <a:t>0.371 – “wide” random greedy [Buchbinder et al. 14]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467544" y="5517232"/>
            <a:ext cx="8077200" cy="8640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Our Result</a:t>
            </a:r>
          </a:p>
          <a:p>
            <a:r>
              <a:rPr lang="en-US" sz="2400" dirty="0" smtClean="0"/>
              <a:t>0.367 (</a:t>
            </a:r>
            <a:r>
              <a:rPr lang="en-US" sz="2400" i="1" dirty="0" smtClean="0"/>
              <a:t>e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– </a:t>
            </a:r>
            <a:r>
              <a:rPr lang="en-US" sz="2400" dirty="0" err="1" smtClean="0"/>
              <a:t>derandomized</a:t>
            </a:r>
            <a:r>
              <a:rPr lang="en-US" sz="2400" dirty="0" smtClean="0"/>
              <a:t> random greedy [this work]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455240" y="4149080"/>
            <a:ext cx="8077200" cy="122413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u="sng" dirty="0" smtClean="0"/>
              <a:t>Approximation Hardness</a:t>
            </a:r>
          </a:p>
          <a:p>
            <a:r>
              <a:rPr lang="en-US" sz="2400" dirty="0" smtClean="0"/>
              <a:t>0.5     – for unconstrained maximization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07]</a:t>
            </a:r>
          </a:p>
          <a:p>
            <a:r>
              <a:rPr lang="en-US" sz="2400" dirty="0" smtClean="0"/>
              <a:t>0.491 – symmetry gap [</a:t>
            </a:r>
            <a:r>
              <a:rPr lang="en-US" sz="2400" dirty="0" err="1" smtClean="0"/>
              <a:t>Oveis</a:t>
            </a:r>
            <a:r>
              <a:rPr lang="en-US" sz="2400" dirty="0" smtClean="0"/>
              <a:t> </a:t>
            </a:r>
            <a:r>
              <a:rPr lang="en-US" sz="2400" dirty="0" err="1" smtClean="0"/>
              <a:t>Gharan</a:t>
            </a:r>
            <a:r>
              <a:rPr lang="en-US" sz="2400" dirty="0" smtClean="0"/>
              <a:t> and Vondrak 11]</a:t>
            </a:r>
          </a:p>
        </p:txBody>
      </p:sp>
      <p:pic>
        <p:nvPicPr>
          <p:cNvPr id="206849" name="Picture 1" descr="C:\Users\User\AppData\Local\Microsoft\Windows\INetCache\IE\SM0DWDXD\hourglass-16112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4536">
            <a:off x="7923975" y="348183"/>
            <a:ext cx="629142" cy="989314"/>
          </a:xfrm>
          <a:prstGeom prst="rect">
            <a:avLst/>
          </a:prstGeom>
          <a:noFill/>
        </p:spPr>
      </p:pic>
      <p:sp>
        <p:nvSpPr>
          <p:cNvPr id="8" name="Curved Left Arrow 7"/>
          <p:cNvSpPr/>
          <p:nvPr/>
        </p:nvSpPr>
        <p:spPr>
          <a:xfrm>
            <a:off x="7380312" y="3212976"/>
            <a:ext cx="1224136" cy="324036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932040" y="1700808"/>
            <a:ext cx="3096344" cy="292608"/>
            <a:chOff x="4932040" y="1700808"/>
            <a:chExt cx="3096344" cy="360040"/>
          </a:xfrm>
        </p:grpSpPr>
        <p:cxnSp>
          <p:nvCxnSpPr>
            <p:cNvPr id="11" name="Straight Arrow Connector 10"/>
            <p:cNvCxnSpPr/>
            <p:nvPr/>
          </p:nvCxnSpPr>
          <p:spPr>
            <a:xfrm flipH="1" flipV="1">
              <a:off x="4932040" y="1916832"/>
              <a:ext cx="1163960" cy="6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6084168" y="1700808"/>
              <a:ext cx="1944216" cy="3600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Deterministic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1602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allAtOnce" animBg="1"/>
      <p:bldP spid="43" grpId="0" uiExpand="1" build="allAtOnce" animBg="1"/>
      <p:bldP spid="44" grpId="0" uiExpand="1" build="allAtOnce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Profile of the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51907" name="Picture 3" descr="C:\Users\Julia\AppData\Local\Microsoft\Windows\INetCache\IE\G8S0YYGX\50px-Greek_deity_head_ico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32656"/>
            <a:ext cx="708276" cy="864096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 bwMode="auto">
          <a:xfrm>
            <a:off x="467544" y="1556792"/>
            <a:ext cx="8077200" cy="4887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342900" indent="-228600">
              <a:buFont typeface="Arial" pitchFamily="34" charset="0"/>
              <a:buChar char="•"/>
            </a:pPr>
            <a:r>
              <a:rPr lang="en-US" sz="2400" dirty="0" smtClean="0"/>
              <a:t>Works in iterations.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67544" y="2276872"/>
            <a:ext cx="8077200" cy="18722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In every iteration: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Starts with some state </a:t>
            </a:r>
            <a:r>
              <a:rPr lang="en-US" sz="2400" i="1" dirty="0" smtClean="0"/>
              <a:t>S</a:t>
            </a:r>
            <a:r>
              <a:rPr lang="en-US" sz="2400" dirty="0" smtClean="0"/>
              <a:t>.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Randomly switches to a new state from a set </a:t>
            </a:r>
            <a:r>
              <a:rPr lang="en-US" sz="2400" i="1" dirty="0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).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 sz="2400" dirty="0" smtClean="0"/>
              <a:t>For </a:t>
            </a:r>
            <a:r>
              <a:rPr lang="en-US" sz="2400" smtClean="0"/>
              <a:t>every </a:t>
            </a:r>
            <a:r>
              <a:rPr lang="en-US" sz="2400" i="1" smtClean="0"/>
              <a:t>S’</a:t>
            </a:r>
            <a:r>
              <a:rPr lang="en-US" sz="240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), l</a:t>
            </a:r>
            <a:r>
              <a:rPr lang="en-US" sz="2400" dirty="0" smtClean="0"/>
              <a:t>et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S’</a:t>
            </a:r>
            <a:r>
              <a:rPr lang="en-US" sz="2400" dirty="0" smtClean="0"/>
              <a:t>) be the probability that the algorithm switches from </a:t>
            </a:r>
            <a:r>
              <a:rPr lang="en-US" sz="2400" i="1" dirty="0" smtClean="0"/>
              <a:t>S</a:t>
            </a:r>
            <a:r>
              <a:rPr lang="en-US" sz="2400" dirty="0" smtClean="0"/>
              <a:t> to </a:t>
            </a:r>
            <a:r>
              <a:rPr lang="en-US" sz="2400" i="1" dirty="0" smtClean="0"/>
              <a:t>S’</a:t>
            </a:r>
            <a:r>
              <a:rPr lang="en-US" sz="2400" dirty="0" smtClean="0"/>
              <a:t>.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67544" y="4365104"/>
            <a:ext cx="8077200" cy="18722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/>
              <a:t>The analysis works whenever the probabilities 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S’</a:t>
            </a:r>
            <a:r>
              <a:rPr lang="en-US" sz="2400" dirty="0" smtClean="0"/>
              <a:t>) obey </a:t>
            </a:r>
            <a:r>
              <a:rPr lang="en-US" sz="2400" i="1" dirty="0" smtClean="0"/>
              <a:t>k</a:t>
            </a:r>
            <a:r>
              <a:rPr lang="en-US" sz="2400" dirty="0" smtClean="0"/>
              <a:t> linear constraints that might depend on </a:t>
            </a:r>
            <a:r>
              <a:rPr lang="en-US" sz="2400" i="1" dirty="0" smtClean="0"/>
              <a:t>S</a:t>
            </a:r>
            <a:r>
              <a:rPr lang="en-US" sz="2400" dirty="0" smtClean="0"/>
              <a:t>, where </a:t>
            </a:r>
            <a:r>
              <a:rPr lang="en-US" sz="2400" i="1" dirty="0" smtClean="0"/>
              <a:t>k</a:t>
            </a:r>
            <a:r>
              <a:rPr lang="en-US" sz="2400" dirty="0" smtClean="0"/>
              <a:t> is polynomial: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708150" y="5589588"/>
          <a:ext cx="5888038" cy="571500"/>
        </p:xfrm>
        <a:graphic>
          <a:graphicData uri="http://schemas.openxmlformats.org/presentationml/2006/ole">
            <p:oleObj spid="_x0000_s251908" name="Equation" r:id="rId4" imgW="28828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uiExpand="1" build="allAtOnce" animBg="1"/>
      <p:bldP spid="9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26773</TotalTime>
  <Words>1075</Words>
  <Application>Microsoft Office PowerPoint</Application>
  <PresentationFormat>On-screen Show (4:3)</PresentationFormat>
  <Paragraphs>177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Deterministic Algorithms for Submodular Maximization Problems</vt:lpstr>
      <vt:lpstr>Submodular Functions</vt:lpstr>
      <vt:lpstr>Example 1: Cut Function</vt:lpstr>
      <vt:lpstr>Example 2: Coverage Function</vt:lpstr>
      <vt:lpstr>Submodular Maximization Problems</vt:lpstr>
      <vt:lpstr>Our Main Question</vt:lpstr>
      <vt:lpstr>History and Results: Unconstrained Maximization</vt:lpstr>
      <vt:lpstr>History and Results: Cardinality Constraint</vt:lpstr>
      <vt:lpstr>The Profile of the Algorithms</vt:lpstr>
      <vt:lpstr>Derandomization – Naïve Attempt</vt:lpstr>
      <vt:lpstr>Strategy</vt:lpstr>
      <vt:lpstr>Expectation to the Rescue</vt:lpstr>
      <vt:lpstr>Expectation to the Rescue (cont.)</vt:lpstr>
      <vt:lpstr>Finding a good solution</vt:lpstr>
      <vt:lpstr>In Conclusion</vt:lpstr>
      <vt:lpstr>Open Problems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User</cp:lastModifiedBy>
  <cp:revision>1324</cp:revision>
  <dcterms:created xsi:type="dcterms:W3CDTF">2009-11-07T08:14:49Z</dcterms:created>
  <dcterms:modified xsi:type="dcterms:W3CDTF">2016-01-09T17:49:52Z</dcterms:modified>
</cp:coreProperties>
</file>